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82" r:id="rId3"/>
    <p:sldId id="306" r:id="rId4"/>
    <p:sldId id="290" r:id="rId5"/>
    <p:sldId id="257" r:id="rId6"/>
    <p:sldId id="260" r:id="rId7"/>
    <p:sldId id="322" r:id="rId8"/>
    <p:sldId id="261" r:id="rId9"/>
    <p:sldId id="264" r:id="rId10"/>
    <p:sldId id="308" r:id="rId11"/>
    <p:sldId id="294" r:id="rId12"/>
    <p:sldId id="321" r:id="rId13"/>
    <p:sldId id="291" r:id="rId14"/>
    <p:sldId id="280" r:id="rId15"/>
    <p:sldId id="269" r:id="rId16"/>
    <p:sldId id="272" r:id="rId17"/>
    <p:sldId id="265" r:id="rId18"/>
    <p:sldId id="268" r:id="rId19"/>
    <p:sldId id="295" r:id="rId20"/>
    <p:sldId id="312" r:id="rId21"/>
    <p:sldId id="307" r:id="rId22"/>
    <p:sldId id="299" r:id="rId23"/>
    <p:sldId id="273" r:id="rId24"/>
    <p:sldId id="276" r:id="rId25"/>
    <p:sldId id="283" r:id="rId26"/>
    <p:sldId id="284" r:id="rId27"/>
    <p:sldId id="313" r:id="rId28"/>
    <p:sldId id="314" r:id="rId29"/>
    <p:sldId id="329" r:id="rId30"/>
    <p:sldId id="323" r:id="rId31"/>
    <p:sldId id="324" r:id="rId32"/>
    <p:sldId id="327" r:id="rId33"/>
    <p:sldId id="325" r:id="rId34"/>
    <p:sldId id="326" r:id="rId35"/>
    <p:sldId id="328" r:id="rId36"/>
    <p:sldId id="330" r:id="rId37"/>
  </p:sldIdLst>
  <p:sldSz cx="12192000" cy="6858000"/>
  <p:notesSz cx="6858000" cy="9144000"/>
  <p:defaultTextStyle>
    <a:defPPr>
      <a:defRPr lang="lt-L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747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os vietos rezervavimo ženklas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E43C9507-AE65-4A56-ABEB-DD259BC2DE8E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2052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Pastabų vietos rezervavimo ženkl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lt-LT" noProof="0"/>
              <a:t>Spustelėję redag. ruoš. teksto stilių</a:t>
            </a:r>
          </a:p>
          <a:p>
            <a:pPr lvl="1"/>
            <a:r>
              <a:rPr lang="lt-LT" noProof="0"/>
              <a:t>Antras lygmuo</a:t>
            </a:r>
          </a:p>
          <a:p>
            <a:pPr lvl="2"/>
            <a:r>
              <a:rPr lang="lt-LT" noProof="0"/>
              <a:t>Trečias lygmuo</a:t>
            </a:r>
          </a:p>
          <a:p>
            <a:pPr lvl="3"/>
            <a:r>
              <a:rPr lang="lt-LT" noProof="0"/>
              <a:t>Ketvirtas lygmuo</a:t>
            </a:r>
          </a:p>
          <a:p>
            <a:pPr lvl="4"/>
            <a:r>
              <a:rPr lang="lt-LT" noProof="0"/>
              <a:t>Penktas lygmuo</a:t>
            </a:r>
          </a:p>
        </p:txBody>
      </p:sp>
      <p:sp>
        <p:nvSpPr>
          <p:cNvPr id="6" name="Poraštės vietos rezervavimo ženklas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F8FD541E-8DB8-4A7F-A626-D0CD24861DB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851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1pPr>
    <a:lvl2pPr marL="457200" lvl="1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2pPr>
    <a:lvl3pPr marL="914400" lvl="2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3pPr>
    <a:lvl4pPr marL="1371600" lvl="3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4pPr>
    <a:lvl5pPr marL="1828800" lvl="4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D541E-8DB8-4A7F-A626-D0CD24861DBA}" type="slidenum">
              <a:rPr lang="lt-LT" smtClean="0"/>
              <a:pPr>
                <a:defRPr/>
              </a:pPr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399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E9C2-9938-4870-B108-FB0214928171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853B7-1A7A-4524-8020-691FF5CB6B4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4959467"/>
      </p:ext>
    </p:extLst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B7B83-5391-4478-9FED-D4BFF93D67C2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3904A-5FE9-458D-805D-98831976012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713183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7B9F3-2976-45BC-BF87-5D94D9C76BAE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74D8A-B401-4596-BDA1-38C1104EFB4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68775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D348A-D291-411E-9F72-E0C8930CBB33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E9D64-25BD-46D7-A141-15E240A7DAE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045905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2C827-A4A2-412C-916A-544BC1A21590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4694-F4EA-4E2E-827C-4F807FF4F3E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032885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CF519-F863-4870-BA0E-B6E35BD08E56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F61BA-0707-4C52-A248-580126CC3AC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86166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262AF-B704-4DF2-A5A1-18955E016F9D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8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934A8-9890-4E8D-B7A1-810156322F2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970238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D2C0-E3FE-45BC-8DAF-9B075F90798D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4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5A09B-1212-4F47-96C5-2C36BE6F15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475304"/>
      </p:ext>
    </p:extLst>
  </p:cSld>
  <p:clrMapOvr>
    <a:masterClrMapping/>
  </p:clrMapOvr>
  <p:transition spd="slow"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0FA9E-F2A6-4EA1-9B4C-CE872B8939C1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3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8389E-A7FE-462D-98BD-CDA9978D95F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615277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AE8CC-B221-426F-97C9-043EEBF071D5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7DD42-AC58-4E28-9240-AC2C1D33E39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3942916"/>
      </p:ext>
    </p:extLst>
  </p:cSld>
  <p:clrMapOvr>
    <a:masterClrMapping/>
  </p:clrMapOvr>
  <p:transition spd="slow"/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endParaRPr lang="lt-LT" noProof="0"/>
          </a:p>
        </p:txBody>
      </p:sp>
      <p:sp>
        <p:nvSpPr>
          <p:cNvPr id="4" name="Teksto vietos rezervavimo ženklas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09684-D54C-40F4-B34E-C53B1A133380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81FB-8CDE-4D71-A39A-76D0AABBB84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1040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avadinimo vietos rezervavimo ženklas 1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redag. ruoš. pavad. stilių</a:t>
            </a:r>
          </a:p>
        </p:txBody>
      </p:sp>
      <p:sp>
        <p:nvSpPr>
          <p:cNvPr id="1027" name="Teksto vietos rezervavimo ženklas 2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redag. ruoš. teksto stilių</a:t>
            </a:r>
          </a:p>
          <a:p>
            <a:pPr lvl="1"/>
            <a:r>
              <a:rPr lang="lt-LT" altLang="lt-LT"/>
              <a:t>Antras lygmuo</a:t>
            </a:r>
          </a:p>
          <a:p>
            <a:pPr lvl="2"/>
            <a:r>
              <a:rPr lang="lt-LT" altLang="lt-LT"/>
              <a:t>Trečias lygmuo</a:t>
            </a:r>
          </a:p>
          <a:p>
            <a:pPr lvl="3"/>
            <a:r>
              <a:rPr lang="lt-LT" altLang="lt-LT"/>
              <a:t>Ketvirtas lygmuo</a:t>
            </a:r>
          </a:p>
          <a:p>
            <a:pPr lvl="4"/>
            <a:r>
              <a:rPr lang="lt-LT" alt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A34E56F5-11B2-4E26-A552-2F54C8C57BAE}" type="datetime1">
              <a:rPr lang="lt-LT"/>
              <a:pPr>
                <a:defRPr/>
              </a:pPr>
              <a:t>2024-05-13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72C1647-C3E7-40C0-A9BE-631CC43F108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0" fontAlgn="base">
        <a:lnSpc>
          <a:spcPct val="90000"/>
        </a:lnSpc>
        <a:spcBef>
          <a:spcPct val="0"/>
        </a:spcBef>
        <a:spcAft>
          <a:spcPct val="0"/>
        </a:spcAft>
        <a:defRPr lang="lt-LT" sz="4400" kern="1200">
          <a:solidFill>
            <a:srgbClr val="000000"/>
          </a:solidFill>
          <a:latin typeface="Calibri Light"/>
        </a:defRPr>
      </a:lvl1pPr>
      <a:lvl2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valstybinių ir mokyklinių brandos egzaminų, pagrindinio ugdymo pasiekimų patikrinimo rezultatų analizė</a:t>
            </a:r>
          </a:p>
        </p:txBody>
      </p:sp>
      <p:sp>
        <p:nvSpPr>
          <p:cNvPr id="3076" name="Antrinis pavadinimas 2"/>
          <p:cNvSpPr txBox="1">
            <a:spLocks noGrp="1"/>
          </p:cNvSpPr>
          <p:nvPr>
            <p:ph type="subTitle" idx="1"/>
          </p:nvPr>
        </p:nvSpPr>
        <p:spPr>
          <a:xfrm>
            <a:off x="2457450" y="5608638"/>
            <a:ext cx="9144000" cy="1655762"/>
          </a:xfrm>
        </p:spPr>
        <p:txBody>
          <a:bodyPr anchorCtr="0"/>
          <a:lstStyle/>
          <a:p>
            <a:pPr algn="r" eaLnBrk="1"/>
            <a:r>
              <a:rPr altLang="lt-LT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administracijos</a:t>
            </a:r>
          </a:p>
          <a:p>
            <a:pPr algn="r" eaLnBrk="1"/>
            <a:r>
              <a:rPr altLang="lt-LT">
                <a:latin typeface="Times New Roman" panose="02020603050405020304" pitchFamily="18" charset="0"/>
                <a:cs typeface="Times New Roman" panose="02020603050405020304" pitchFamily="18" charset="0"/>
              </a:rPr>
              <a:t>Švietimo ir sporto skyrius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matematikos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911417"/>
              </p:ext>
            </p:extLst>
          </p:nvPr>
        </p:nvGraphicFramePr>
        <p:xfrm>
          <a:off x="1184366" y="1854926"/>
          <a:ext cx="9805850" cy="4406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3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6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35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24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61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818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6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500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50817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14334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6024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42.03%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34.37%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17.39%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55.07%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31,42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20.21%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53.19%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29,74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57.14%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08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72.73%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27.27%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35,91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12777" y="6425700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  <p:extLst>
      <p:ext uri="{BB962C8B-B14F-4D97-AF65-F5344CB8AC3E}">
        <p14:creationId xmlns:p14="http://schemas.microsoft.com/office/powerpoint/2010/main" val="170530267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</a:t>
            </a:r>
            <a:r>
              <a:rPr lang="lt-LT"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Raseinių rajono savivaldybės ir šalies  abiturientų </a:t>
            </a:r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295810"/>
              </p:ext>
            </p:extLst>
          </p:nvPr>
        </p:nvGraphicFramePr>
        <p:xfrm>
          <a:off x="679267" y="2429813"/>
          <a:ext cx="10467703" cy="109237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98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28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02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15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015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15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22994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3206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Matematika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35 / 34,9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22,2 / 26,6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32,86 / 35,24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18,07 / 24,29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31,42 / 37,35</a:t>
                      </a:r>
                    </a:p>
                  </a:txBody>
                  <a:tcPr marL="91442" marR="91442" marT="45743" marB="4574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347" name="TextBox 6"/>
          <p:cNvSpPr txBox="1">
            <a:spLocks noChangeArrowheads="1"/>
          </p:cNvSpPr>
          <p:nvPr/>
        </p:nvSpPr>
        <p:spPr bwMode="auto">
          <a:xfrm>
            <a:off x="3160397" y="4062471"/>
            <a:ext cx="7986573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37,35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matematikos VBE gautų balų vidurkis žemesnis už  Lietuvos vidurkį. Šiais metais matematikos VBE laikė mažiausias abiturientų skaičius ketverių metų laikotarpyje (2020 m. – 160, 2021 m. – 156, 2022 m. – 166, 2023 m. - 138).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m. neišlaikymo procentas panašus į 2021 m. (2020 m. – 39,8 proc., 2021 m. – 14,74 proc., 2022 m. – 40,96 proc., 2023 m. – 17,39 proc.). 2020 m., 2022 m., ir 2023 m. neišlaikymo procentas viršija šalies neišlaikymo proc.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avadinimas 1"/>
          <p:cNvSpPr txBox="1">
            <a:spLocks noGrp="1"/>
          </p:cNvSpPr>
          <p:nvPr>
            <p:ph type="title"/>
          </p:nvPr>
        </p:nvSpPr>
        <p:spPr>
          <a:xfrm>
            <a:off x="709613" y="243682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Matematikos egzamino įvertinimo vidurkis palyginus su panašaus dydžio savivaldybėmis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0651" y="1249030"/>
            <a:ext cx="6874086" cy="524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40091" y="5637310"/>
            <a:ext cx="2377439" cy="7386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ŠVIS duomenys (palyginus su panašaus dydžio savivaldybėmis)</a:t>
            </a:r>
          </a:p>
        </p:txBody>
      </p:sp>
    </p:spTree>
    <p:extLst>
      <p:ext uri="{BB962C8B-B14F-4D97-AF65-F5344CB8AC3E}">
        <p14:creationId xmlns:p14="http://schemas.microsoft.com/office/powerpoint/2010/main" val="31442859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IT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558385"/>
              </p:ext>
            </p:extLst>
          </p:nvPr>
        </p:nvGraphicFramePr>
        <p:xfrm>
          <a:off x="838200" y="1889761"/>
          <a:ext cx="10093234" cy="4214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0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33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18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1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71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18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04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714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1537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02136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49.36%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26.44%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10.96%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20.83%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44,83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5.88%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47.06%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23.53%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23.53%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213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53995" y="6380376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informacinių technologijų VBE gautų balų vidurkiai</a:t>
            </a:r>
            <a:endParaRPr altLang="lt-L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944976"/>
              </p:ext>
            </p:extLst>
          </p:nvPr>
        </p:nvGraphicFramePr>
        <p:xfrm>
          <a:off x="746761" y="2445971"/>
          <a:ext cx="10607039" cy="11582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826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70980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0980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Informacinės technologijos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56,4 / 54,7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41,7 / 46,7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55,94 / 47,69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38,89 / 37,48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44,83 / 40,24</a:t>
                      </a:r>
                    </a:p>
                  </a:txBody>
                  <a:tcPr marL="91441" marR="91441" marT="45697" marB="4569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9971" name="TextBox 6"/>
          <p:cNvSpPr txBox="1">
            <a:spLocks noChangeArrowheads="1"/>
          </p:cNvSpPr>
          <p:nvPr/>
        </p:nvSpPr>
        <p:spPr bwMode="auto">
          <a:xfrm>
            <a:off x="3803650" y="4019470"/>
            <a:ext cx="7550150" cy="2585323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40,24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informacinių technologijų VBE gautų balų vidurkis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viršija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vidurkį.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Besirenkančiųjų šį egzaminą abiturientų skaičius per ketverius metus didėjančios tendencijos neturi (2020 m. – 24, 2021 m. - 16, 2022m. – 27, 2023 m. – 24).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Neišlaikymo procentas ketverių metų laikotarpyje pakankamai mažas (2020 m. – 8,3 proc., 2021 m. – 12,5 proc., 2022 m. – 3,7 proc., 2023 m. – 4,17 proc.)</a:t>
            </a:r>
          </a:p>
          <a:p>
            <a:pPr eaLnBrk="1" hangingPunct="1"/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fizikos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7530002"/>
              </p:ext>
            </p:extLst>
          </p:nvPr>
        </p:nvGraphicFramePr>
        <p:xfrm>
          <a:off x="1114697" y="2055814"/>
          <a:ext cx="9892937" cy="4109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28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0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39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18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99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390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649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5415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011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821971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197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39.64%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40.15%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47,47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197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64.29%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197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63.64%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36.36%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197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42,33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30195" y="6376906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22742"/>
              </p:ext>
            </p:extLst>
          </p:nvPr>
        </p:nvGraphicFramePr>
        <p:xfrm>
          <a:off x="1080948" y="2644096"/>
          <a:ext cx="10030104" cy="9498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6716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16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16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16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16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16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Fizika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44,2 / 48,1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46,2 / 46,5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55,38 / 47,1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42,55 / 46,69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39,57 / 47,47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7683" name="TextBox 6"/>
          <p:cNvSpPr txBox="1">
            <a:spLocks noChangeArrowheads="1"/>
          </p:cNvSpPr>
          <p:nvPr/>
        </p:nvSpPr>
        <p:spPr bwMode="auto">
          <a:xfrm>
            <a:off x="3830777" y="4006012"/>
            <a:ext cx="7280275" cy="2031325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47,47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fizikos VBE gautų balų vidurkis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mažesnis už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vidurkį.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Nežymiai, tačiau pastebimas šiek tiek didėjantis fizikos VBE laikančiųjų abiturientų skaičius (2020 m. – 9, 2021 m. – 13, 2022 m. – 11, 2023 m. – 14. Ketverių metų laikotarpyje nėra neišlaikiusiųjų fizikos VBE.</a:t>
            </a:r>
          </a:p>
          <a:p>
            <a:pPr eaLnBrk="1" hangingPunct="1"/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biologijos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536278"/>
              </p:ext>
            </p:extLst>
          </p:nvPr>
        </p:nvGraphicFramePr>
        <p:xfrm>
          <a:off x="687976" y="2055812"/>
          <a:ext cx="10537236" cy="4170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1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4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38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4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47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0978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468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21352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5785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35.66%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43.75%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51.56%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51.11%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135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52,43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47773" y="6437863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biologijos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451895"/>
              </p:ext>
            </p:extLst>
          </p:nvPr>
        </p:nvGraphicFramePr>
        <p:xfrm>
          <a:off x="1260565" y="2513467"/>
          <a:ext cx="10093235" cy="9498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7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7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71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671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671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Biologija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54,6 / 51,6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56,1 / 55,1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49,42 / 54,51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43,92 / 46,13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46,34 / 49,14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2563" name="TextBox 6"/>
          <p:cNvSpPr txBox="1">
            <a:spLocks noChangeArrowheads="1"/>
          </p:cNvSpPr>
          <p:nvPr/>
        </p:nvSpPr>
        <p:spPr bwMode="auto">
          <a:xfrm>
            <a:off x="4656138" y="4174437"/>
            <a:ext cx="6697662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49,14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biologijos VBE gautų balų vidurkis žemesnis už Lietuvos vidurkį.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mokslo metais biologijos VBE laikančių abiturientų skaičius grįžo į 2021 m. (2020 m. – 54, 2021 m. – 64, 2022 m. – 86, 2023 m. – 64).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m. neišlaikiusiųjų biologijos VBE nebuvo (2020 m. – 0, 2021 m. – 1,56 proc., 2022 m. – 3,49 proc., 2023 m. - 0)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chemijos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708195"/>
              </p:ext>
            </p:extLst>
          </p:nvPr>
        </p:nvGraphicFramePr>
        <p:xfrm>
          <a:off x="1193074" y="1920873"/>
          <a:ext cx="9666514" cy="4323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6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52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01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04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36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474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460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512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17596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51.34%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759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482149" y="6389083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valstybinių (VBE) brandos egzaminų</a:t>
            </a:r>
            <a:b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rezultatų analizė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avadinimas 1"/>
          <p:cNvSpPr txBox="1">
            <a:spLocks noGrp="1"/>
          </p:cNvSpPr>
          <p:nvPr>
            <p:ph type="title"/>
          </p:nvPr>
        </p:nvSpPr>
        <p:spPr>
          <a:xfrm>
            <a:off x="726931" y="446566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chemijos VBE gautų balų vidurkiai</a:t>
            </a:r>
          </a:p>
        </p:txBody>
      </p:sp>
      <p:sp>
        <p:nvSpPr>
          <p:cNvPr id="22563" name="TextBox 6"/>
          <p:cNvSpPr txBox="1">
            <a:spLocks noChangeArrowheads="1"/>
          </p:cNvSpPr>
          <p:nvPr/>
        </p:nvSpPr>
        <p:spPr bwMode="auto">
          <a:xfrm>
            <a:off x="4379640" y="3620808"/>
            <a:ext cx="6697662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49,73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chemijos VBE gautų balų vidurkis aukštesnis už Lietuvos vidurkį, tačiau laikančiųjų skaičius itin mažas – 5.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mokslo metais chemijos VBE laikė mažiausias abiturientų skaičius ketverių metų laikotarpyje (2020 m. – 12, 2021 m. – 6, 2022 m. – 14, 2023 m. - 5).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m. neišlaikiusiųjų procentas 0 (2020 m. – 0, 2021 m. – 1,56 proc., 2022 m. – 3,49 proc., 2023 m. - 0)</a:t>
            </a:r>
          </a:p>
        </p:txBody>
      </p:sp>
      <p:graphicFrame>
        <p:nvGraphicFramePr>
          <p:cNvPr id="2" name="Lentelė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664895"/>
              </p:ext>
            </p:extLst>
          </p:nvPr>
        </p:nvGraphicFramePr>
        <p:xfrm>
          <a:off x="1049148" y="2070013"/>
          <a:ext cx="10028154" cy="9498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459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4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4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564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564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Chemija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54,7 / 57,1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43,6 / 52,3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37,67 / 51,36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40,07 / 56,57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61,6 / 49,73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91767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geografijos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182374"/>
              </p:ext>
            </p:extLst>
          </p:nvPr>
        </p:nvGraphicFramePr>
        <p:xfrm>
          <a:off x="1358540" y="1881056"/>
          <a:ext cx="9683931" cy="4415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20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6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5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17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19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52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4875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611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636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51905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32.29%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62.09%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47,18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32.43%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56.76%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51,86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44.44%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44.44%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51,89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64.29%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47,17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190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81,75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65032" y="6444765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  <p:extLst>
      <p:ext uri="{BB962C8B-B14F-4D97-AF65-F5344CB8AC3E}">
        <p14:creationId xmlns:p14="http://schemas.microsoft.com/office/powerpoint/2010/main" val="975470427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geografijos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275678"/>
              </p:ext>
            </p:extLst>
          </p:nvPr>
        </p:nvGraphicFramePr>
        <p:xfrm>
          <a:off x="966651" y="2626678"/>
          <a:ext cx="10258697" cy="9498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52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1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12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12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812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812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Geografija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37,8 / 43,7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45,6 / 48,1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41,17 / 45,85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54,38 / 51,0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51,86 / 47,18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5875" name="TextBox 6"/>
          <p:cNvSpPr txBox="1">
            <a:spLocks noChangeArrowheads="1"/>
          </p:cNvSpPr>
          <p:nvPr/>
        </p:nvSpPr>
        <p:spPr bwMode="auto">
          <a:xfrm>
            <a:off x="3675063" y="4101601"/>
            <a:ext cx="7550150" cy="1754326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47,18 balo.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geografijos VBE gautų balų vidurkis aukštesnis už Lietuvos vidurkį. Besirenkančiųjų laikyti šį egzaminą skaičius trejų metų laikotarpyje yra stabilus (2020 m. – 37, 2021 m. – 42, 2022 m. – 37, 2023 m. - 37)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Išlaiko visi Savivaldybės mokyklų abiturientai (2021 m. neišlaikė 1 abiturientas iš VšĮ RTVM)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istorijos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787410"/>
              </p:ext>
            </p:extLst>
          </p:nvPr>
        </p:nvGraphicFramePr>
        <p:xfrm>
          <a:off x="1384664" y="2063928"/>
          <a:ext cx="9969136" cy="423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87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1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07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92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564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907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708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607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065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29046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6954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45.79%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48.72%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53.27%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42.99%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49.38%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46.91%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40,73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904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22.22%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23,78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976361" y="6361759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istorijos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720008"/>
              </p:ext>
            </p:extLst>
          </p:nvPr>
        </p:nvGraphicFramePr>
        <p:xfrm>
          <a:off x="1168985" y="2652804"/>
          <a:ext cx="10056228" cy="9498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6760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0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60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60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60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60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Istorija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46,3 / 47,8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56,4 / 54,2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49,10 / 48,83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46,76 / 48,03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38,7 / 41,54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1779" name="TextBox 6"/>
          <p:cNvSpPr txBox="1">
            <a:spLocks noChangeArrowheads="1"/>
          </p:cNvSpPr>
          <p:nvPr/>
        </p:nvSpPr>
        <p:spPr bwMode="auto">
          <a:xfrm>
            <a:off x="3675063" y="4160338"/>
            <a:ext cx="7550150" cy="2031325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41,54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istorijos VBE gautų balų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vidurkis žemesnis už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vidurkį.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Besirenkančiųjų istorijos VBE abiturientų skaičius ketverių metų laikotarpyje išlieka didelis (2020 m. – 97, 2021 m. – 110, 2022 m. – 116, 2023 m. - 107).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Ketverių metų laikotarpyje, tik šiais m. m. turime neišlaikiusiųjų istorijos VBE – 1,87 proc.</a:t>
            </a: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mokyklinių (MBE) brandos egzaminų</a:t>
            </a:r>
            <a:b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rezultatų analizė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Lentelė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274499"/>
              </p:ext>
            </p:extLst>
          </p:nvPr>
        </p:nvGraphicFramePr>
        <p:xfrm>
          <a:off x="1729743" y="906289"/>
          <a:ext cx="8732496" cy="5597530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</a:tblPr>
              <a:tblGrid>
                <a:gridCol w="1167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8117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733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438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99045">
                <a:tc row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Mokyklos pavadinimas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Lietuvių kalba ir literatūra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Menai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Technologijos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80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Neišlaikė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Neišlaikė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301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Ariogalos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8,66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Nemakščių Martyno Mažvydo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5,62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Prezidento Jono Žemaičio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4,56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301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Šiluvos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7,2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Viduklės Simono Stanevičiaus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4,71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8090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VšĮ Raseinių</a:t>
                      </a:r>
                      <a:r>
                        <a:rPr lang="lt-LT" sz="1200" b="1" baseline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 technologijos ir verslo mokykla</a:t>
                      </a:r>
                      <a:endParaRPr lang="lt-LT" sz="1200" b="1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38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4,71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38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7,57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5899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2023 m.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80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4,9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5899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Šalyje</a:t>
                      </a:r>
                      <a:r>
                        <a:rPr lang="lt-LT" sz="1200" b="1" baseline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 2023 m.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6981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4,88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286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1243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9,25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4870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2022 m.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8,45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2021 m.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103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5,15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8,07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8,26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2020 m. 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4,8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lt-LT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9,6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50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8,8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  <a:cs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46083" name="Pavadinimas 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Ctr="1"/>
          <a:lstStyle/>
          <a:p>
            <a:pPr algn="ctr" eaLnBrk="1"/>
            <a:r>
              <a:rPr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mokyklinių brandos egzaminų rezultatai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mokyklinių brandos egzaminų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MBE šiais mokslo metais laikė didesnis abiturientų skaičius nei 2022 m. (2020 m. – 53, 2021 m. – 103, 2022 m. – 75, 2023 m. - 80).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Menų mokyklinį egzaminą laikė mažiausias abiturientų skaičius nuo 2020 m. (2020 m. – 5, 2021 m. ir 2022 m. – 14, 2023 m. – 3).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Technologijų mokyklinį brandos egzaminą laikė mažesnis abiturientų skaičius nei 2022 m., tačiau didesnis nei 2020 m. (2020 m. – 50, 2021 m. – 95, 2022 m. – 75, 2023 m. - 66).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413036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mokyklinių brandos egzaminų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MBE pažymio vidurkis žemesnis nei praėjusių dviejų metų laikotarpyje (2020 m. – 4,8, 2021 m. – 5,15, 2022 m. – 5,3, 2023 m. – 4,9). 2022 m. ir 2023 m. po vieną abiturientą neišlaikė lietuvių kalbos ir literatūros MB egzamino, 2020 m., 2021 m. tokių abiturientų nebuvo.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Menų mokyklinio egzamino rezultatai geri: 2023 m. pažymio vidurkis aukštesnis nei 2022 m., tačiau mažesnis už 2020 m.(2020 m. – 9,6, 2021 m. – 8,07, 2022 m. – 8,45, 2023 m. – 8,6).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Technologijų mokyklinio brandos egzamino rezultatai taip pat geri, tačiau šių metų rezultatas žemiausias ketverių metų laikotarpiu (2020 m. – 8,8, 2021 m. – 8,26, 2022 m. – 8,14, 2023 m. – 8,1). 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331517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pagrindinio ugdymo pasiekimų patikrinimo (PUPP) rezultatų analizė</a:t>
            </a:r>
          </a:p>
        </p:txBody>
      </p:sp>
    </p:spTree>
    <p:extLst>
      <p:ext uri="{BB962C8B-B14F-4D97-AF65-F5344CB8AC3E}">
        <p14:creationId xmlns:p14="http://schemas.microsoft.com/office/powerpoint/2010/main" val="351219854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Bendra informacija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269762"/>
            <a:ext cx="10515600" cy="4351338"/>
          </a:xfrm>
        </p:spPr>
        <p:txBody>
          <a:bodyPr/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m. rugsėjo 1 d. buvo 251 abiturientas (be VšĮ RTVM – 206) 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 viso laikė 717 VBE (be VšĮ RTVM – 698)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Vienam abiturientui tenka 2,85 egzamino (be VšĮ RTVM – 3,38)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 viso laikė 149 MBE (be VšĮ RTVM – 73)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Tris ir daugiau valstybinių brandos egzaminų išlaikiusių Raseinių rajono savivaldybės abiturientų dalis 2023 m. – 72,17 proc. (ŠVIS duomenys)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37679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PUPP lietuvių kalbos ir literatūros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005132"/>
              </p:ext>
            </p:extLst>
          </p:nvPr>
        </p:nvGraphicFramePr>
        <p:xfrm>
          <a:off x="731521" y="1690689"/>
          <a:ext cx="10319655" cy="4621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9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0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22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30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149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7431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420110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24925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5169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20.74%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5168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20.73%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19.88%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13.44%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15.81%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23.47%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19.39%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13.27%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pagrindinė mokykla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Girkalnio pagrindinė mokykla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27.27%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45.45%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9.68%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19.35%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35.48%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011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24.24%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36.36%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73737" y="6379176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  <p:extLst>
      <p:ext uri="{BB962C8B-B14F-4D97-AF65-F5344CB8AC3E}">
        <p14:creationId xmlns:p14="http://schemas.microsoft.com/office/powerpoint/2010/main" val="1917408048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2699"/>
            <a:ext cx="10515600" cy="1325563"/>
          </a:xfrm>
        </p:spPr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PUPP lietuvių kalbos ir literatūros įvertinimo vidurkis palyginus su panašaus dydžio savivaldybėmis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5563" y="5946913"/>
            <a:ext cx="2377439" cy="7386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ŠVIS duomenys (palyginus su panašaus dydžio savivaldybėmis)</a:t>
            </a: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05" y="1183459"/>
            <a:ext cx="7295061" cy="563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32476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2699"/>
            <a:ext cx="10515600" cy="1325563"/>
          </a:xfrm>
        </p:spPr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PUPP lietuvių kalbos ir literatūros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Nepatenkinamą lygį pasiekė 2,37 proc. dešimtokų (2022 m. 2,1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Patenkinamą – 19,76 proc. (2022 m. 31,47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Pagrindinį – 77,87 proc. (2022 m. 66,43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Aukštesnįjį – 10,67 proc. (2022 m. 8,74 proc.)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316223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PUPP matematikos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3737" y="6379176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997199"/>
              </p:ext>
            </p:extLst>
          </p:nvPr>
        </p:nvGraphicFramePr>
        <p:xfrm>
          <a:off x="600889" y="1558833"/>
          <a:ext cx="10450285" cy="4618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92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0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97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06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88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8158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419830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22983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15.82%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11.95%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13.81%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12.75%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21.51%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11.16%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9.56%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19.79%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15.56%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pagrindinė mokykla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44.44%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Girkalnio pagrindinė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36.36%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19.35%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19.35%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9830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27.27%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51.52%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98604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2699"/>
            <a:ext cx="10515600" cy="1325563"/>
          </a:xfrm>
        </p:spPr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PUPP matematikos įvertinimo vidurkis palyginus su panašaus dydžio savivaldybėmis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81506" y="5925662"/>
            <a:ext cx="2377439" cy="7386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ŠVIS duomenys (palyginus su panašaus dydžio savivaldybėmis)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854" y="1087866"/>
            <a:ext cx="7417798" cy="559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82874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2699"/>
            <a:ext cx="10515600" cy="1325563"/>
          </a:xfrm>
        </p:spPr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m. PUPP matematikos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794" cy="4351338"/>
          </a:xfrm>
        </p:spPr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Nepatenkinamą lygį pasiekė 38,64 proc. dešimtokų (2022 m. 48,41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Patenkinamą – 26,7 proc. (2022 m. 37,1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Pagrindinį – 34,66 proc. (2022 m. 14,49 proc.)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Aukštesnįjį – 5,18 proc. (2022 m. 0,71 proc.)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445612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2699"/>
            <a:ext cx="10515600" cy="1325563"/>
          </a:xfrm>
        </p:spPr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Pasiūlymai, rekomendacijos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794" cy="4351338"/>
          </a:xfrm>
        </p:spPr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Efektyviai vykdyti TŪM programoje nusimatytas priemones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proc. pasirenkamo ugdymo turinio tikslingai planuoti ir naudoti pasiekimų gerinimui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Plėtoti tikslingas neformalaus švietimo veiklas matematinio kūrybiškumo, giluminio suvokimo, kritinio mąstymo, užsienio </a:t>
            </a:r>
            <a:r>
              <a:rPr lang="lt-LT">
                <a:latin typeface="Times New Roman" panose="02020603050405020304" pitchFamily="18" charset="0"/>
                <a:cs typeface="Times New Roman" panose="02020603050405020304" pitchFamily="18" charset="0"/>
              </a:rPr>
              <a:t>kalbų tobulinimo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linkme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2193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5"/>
          <p:cNvSpPr txBox="1">
            <a:spLocks noGrp="1"/>
          </p:cNvSpPr>
          <p:nvPr>
            <p:ph type="title"/>
          </p:nvPr>
        </p:nvSpPr>
        <p:spPr>
          <a:xfrm>
            <a:off x="838200" y="747713"/>
            <a:ext cx="10515600" cy="1325562"/>
          </a:xfrm>
        </p:spPr>
        <p:txBody>
          <a:bodyPr anchorCtr="1">
            <a:no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kern="0" dirty="0">
                <a:latin typeface="Times New Roman" pitchFamily="18"/>
                <a:cs typeface="Times New Roman" pitchFamily="18"/>
              </a:rPr>
              <a:t>2023 m. Raseinių rajono savivaldybės abiturientų VBE ugdymo turinio dalykų rezultatų pagal  lygius suvestinė (</a:t>
            </a:r>
            <a:r>
              <a:rPr sz="3200" kern="0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kandidatų sk. ir surinktų balų %)</a:t>
            </a:r>
            <a:r>
              <a:rPr sz="3200" kern="0" dirty="0">
                <a:latin typeface="Times New Roman" pitchFamily="18"/>
                <a:cs typeface="Times New Roman" pitchFamily="18"/>
              </a:rPr>
              <a:t/>
            </a:r>
            <a:br>
              <a:rPr sz="3200" kern="0" dirty="0">
                <a:latin typeface="Times New Roman" pitchFamily="18"/>
                <a:cs typeface="Times New Roman" pitchFamily="18"/>
              </a:rPr>
            </a:br>
            <a:endParaRPr sz="3200" dirty="0"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4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125660"/>
              </p:ext>
            </p:extLst>
          </p:nvPr>
        </p:nvGraphicFramePr>
        <p:xfrm>
          <a:off x="789215" y="2239530"/>
          <a:ext cx="10613570" cy="4126013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17625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94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07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89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49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5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156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156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94630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Dalykai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16-35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36-85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86-99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100 balų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Neišlaikė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Savivaldybės vidurkis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Šalies vidurkis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5211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Lietuvių kalba ir literatūra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48/28,07%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87/50,88%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28/16,37%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4/2,34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4/2,34%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53,61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49,02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644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Anglų kalba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29/18,47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97/61,78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27/17,2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4/2,55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59,84</a:t>
                      </a: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63,47</a:t>
                      </a: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636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Matematika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76/55,07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32/23,19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6/4,35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24/17,39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31,42</a:t>
                      </a: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37,35</a:t>
                      </a: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579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IT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14/58,33%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5/20,83%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4/16,67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1/4,17%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44,83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40,24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579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Fizika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9/64,29%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5/35,71%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39,57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47,47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Chemija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1/20%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4/80%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61,60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49,73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Biologija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28/43,75%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33/51,56%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3/4,69%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46,34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49,14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578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Istorija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57/53,27%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46/42,99%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2/5,41%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2/1,87%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38,70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41,54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Geografija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12/32,43%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21/56,76%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5/13,51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2/5,41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51,86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47,18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456023" y="6461155"/>
            <a:ext cx="2946762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dirty="0">
                <a:solidFill>
                  <a:srgbClr val="00B050"/>
                </a:solidFill>
              </a:rPr>
              <a:t>* </a:t>
            </a:r>
            <a:r>
              <a:rPr lang="lt-LT" sz="1600" dirty="0">
                <a:ln w="3175"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aukščiau už šalies vidurkį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lietuvių kalbos ir literatūros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703407"/>
              </p:ext>
            </p:extLst>
          </p:nvPr>
        </p:nvGraphicFramePr>
        <p:xfrm>
          <a:off x="531220" y="1942016"/>
          <a:ext cx="11059888" cy="4354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546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62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73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32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93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73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44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5409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8321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44285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16847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1191</a:t>
                      </a:r>
                      <a:b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7.07%</a:t>
                      </a:r>
                      <a:endParaRPr lang="lt-LT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31.25%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7865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46.68%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2.34%</a:t>
                      </a:r>
                      <a:endParaRPr lang="lt-LT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50.88%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16.37%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53,61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1.69%</a:t>
                      </a:r>
                      <a:endParaRPr lang="lt-LT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29.66%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8.33%</a:t>
                      </a:r>
                      <a:endParaRPr lang="lt-LT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54.17%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85.71%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428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21.43%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213669" y="6362958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abiturientų </a:t>
            </a:r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265314"/>
              </p:ext>
            </p:extLst>
          </p:nvPr>
        </p:nvGraphicFramePr>
        <p:xfrm>
          <a:off x="1049383" y="2357742"/>
          <a:ext cx="10093234" cy="176792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326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56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42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55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462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49439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2967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Lietuvių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kalba ir literatūra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48,5 / 46,1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47,7 / 44,4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49,98 / 46,38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55,34 / 48,26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53,61 / 49,02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TextBox 6"/>
          <p:cNvSpPr txBox="1"/>
          <p:nvPr/>
        </p:nvSpPr>
        <p:spPr>
          <a:xfrm>
            <a:off x="4432301" y="4690090"/>
            <a:ext cx="6697662" cy="1754326"/>
          </a:xfrm>
          <a:prstGeom prst="rect">
            <a:avLst/>
          </a:prstGeom>
          <a:noFill/>
          <a:ln w="9528" cap="flat">
            <a:solidFill>
              <a:srgbClr val="00B050"/>
            </a:solidFill>
            <a:prstDash val="solid"/>
            <a:miter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2023 metų visos Lietuvos vidurkis – </a:t>
            </a:r>
            <a:r>
              <a:rPr lang="lt-LT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49,02</a:t>
            </a: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balo.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Raseinių rajono lietuvių kalbos ir literatūros VBE gautų balų vidurkis aukštesnis už  Lietuvos vidurkį.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Egzaminą laikė 171 kandidatas, 27 kandidatais mažiau nei pernai.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Neišlaikiusiųjų procentas nuo 2020 m. mažėja (2020 m.-7,4 proc., 2021 m. – 5,62 proc., 2022 m. – 3,03 proc., 2023 m. – 2,34 proc.)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avadinimas 1"/>
          <p:cNvSpPr txBox="1">
            <a:spLocks noGrp="1"/>
          </p:cNvSpPr>
          <p:nvPr>
            <p:ph type="title"/>
          </p:nvPr>
        </p:nvSpPr>
        <p:spPr>
          <a:xfrm>
            <a:off x="899160" y="243682"/>
            <a:ext cx="10515600" cy="1325562"/>
          </a:xfrm>
        </p:spPr>
        <p:txBody>
          <a:bodyPr anchorCtr="1"/>
          <a:lstStyle/>
          <a:p>
            <a:pPr algn="ctr" eaLnBrk="1"/>
            <a:r>
              <a:rPr lang="lt-LT"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egzamino įvertinimo vidurkis palyginus su panašaus dydžio savivaldybėmis</a:t>
            </a:r>
            <a:endParaRPr altLang="lt-L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2240" y="1351809"/>
            <a:ext cx="6718623" cy="52144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61823" y="5715687"/>
            <a:ext cx="2377439" cy="7386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ŠVIS duomenys (palyginimas su panašaus dydžio savivaldybėmis)</a:t>
            </a:r>
          </a:p>
        </p:txBody>
      </p:sp>
    </p:spTree>
    <p:extLst>
      <p:ext uri="{BB962C8B-B14F-4D97-AF65-F5344CB8AC3E}">
        <p14:creationId xmlns:p14="http://schemas.microsoft.com/office/powerpoint/2010/main" val="86747514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metų užsienio kalbos (anglų) VBE šalies, </a:t>
            </a:r>
            <a:b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 rezultatai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399865"/>
              </p:ext>
            </p:extLst>
          </p:nvPr>
        </p:nvGraphicFramePr>
        <p:xfrm>
          <a:off x="957942" y="1811387"/>
          <a:ext cx="10267270" cy="4589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9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47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7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79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20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73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386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647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770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09935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17017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9547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18.47%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61.78%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17.2%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62.14%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17.48%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3.88%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61,54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60,81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7.69%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23.08%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63,23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993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40,75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47773" y="6521501"/>
            <a:ext cx="237743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NŠA duomenys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</a:t>
            </a:r>
            <a:r>
              <a:rPr lang="lt-LT"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ir šalies  abiturientų </a:t>
            </a:r>
            <a:r>
              <a:rPr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užsienio kalbos (anglų)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689757"/>
              </p:ext>
            </p:extLst>
          </p:nvPr>
        </p:nvGraphicFramePr>
        <p:xfrm>
          <a:off x="1245004" y="2558710"/>
          <a:ext cx="9910359" cy="134805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417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5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07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242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86759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  <a:p>
                      <a:pPr lvl="0"/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8886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Užsienio kalba (anglų)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63,5 / 65,9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69,3 / 71,0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63,53 / 65,08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58,42 / 60,52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59,84 / 63,47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443" name="TextBox 6"/>
          <p:cNvSpPr txBox="1">
            <a:spLocks noChangeArrowheads="1"/>
          </p:cNvSpPr>
          <p:nvPr/>
        </p:nvSpPr>
        <p:spPr bwMode="auto">
          <a:xfrm>
            <a:off x="4457701" y="4224600"/>
            <a:ext cx="6697662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63,47 balai.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užsienio kalbos (anglų) VBE gautų balų vidurkis žemesnis už Lietuvos vidurkį.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metais anglų k. VBE laikė mažiausias abiturientų skaičius per ketverius metus (2020 m. – 188, 2021 m. – 175, 2022 m. – 193, 2023 m. - 157). </a:t>
            </a:r>
          </a:p>
          <a:p>
            <a:pPr eaLnBrk="1" hangingPunct="1"/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Neišlaikymo procentas ketverių metų laikotarpyje pasiekė 0 (2020 m. – 2,0 proc., 2021 m. – 1,14 proc., 2022 m. – 1,04 proc., 2023 m. - 0)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3927</TotalTime>
  <Words>3488</Words>
  <Application>Microsoft Office PowerPoint</Application>
  <PresentationFormat>Plačiaekranė</PresentationFormat>
  <Paragraphs>1334</Paragraphs>
  <Slides>36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36</vt:i4>
      </vt:variant>
    </vt:vector>
  </HeadingPairs>
  <TitlesOfParts>
    <vt:vector size="42" baseType="lpstr">
      <vt:lpstr>Batang</vt:lpstr>
      <vt:lpstr>Arial</vt:lpstr>
      <vt:lpstr>Calibri</vt:lpstr>
      <vt:lpstr>Calibri Light</vt:lpstr>
      <vt:lpstr>Times New Roman</vt:lpstr>
      <vt:lpstr>„Office“ tema</vt:lpstr>
      <vt:lpstr>2023 m. valstybinių ir mokyklinių brandos egzaminų, pagrindinio ugdymo pasiekimų patikrinimo rezultatų analizė</vt:lpstr>
      <vt:lpstr>2023 m. valstybinių (VBE) brandos egzaminų rezultatų analizė</vt:lpstr>
      <vt:lpstr>Bendra informacija</vt:lpstr>
      <vt:lpstr>2023 m. Raseinių rajono savivaldybės abiturientų VBE ugdymo turinio dalykų rezultatų pagal  lygius suvestinė (kandidatų sk. ir surinktų balų %) </vt:lpstr>
      <vt:lpstr>2023 metų lietuvių kalbos ir literatūros VBE šalies,  rajono ir mokyklų rezultatai</vt:lpstr>
      <vt:lpstr>Ankstesnių ir 2023 metų Raseinių rajono savivaldybės ir šalies abiturientų lietuvių kalbos ir literatūros VBE gautų balų vidurkiai</vt:lpstr>
      <vt:lpstr>Lietuvių kalbos egzamino įvertinimo vidurkis palyginus su panašaus dydžio savivaldybėmis</vt:lpstr>
      <vt:lpstr>2023 metų užsienio kalbos (anglų) VBE šalies,  rajono ir mokyklų  rezultatai</vt:lpstr>
      <vt:lpstr>Ankstesnių ir 2023 metų Raseinių rajono savivaldybės ir šalies  abiturientų užsienio kalbos (anglų) VBE gautų balų vidurkiai</vt:lpstr>
      <vt:lpstr>2023 metų matematikos VBE šalies,  rajono ir mokyklų rezultatai</vt:lpstr>
      <vt:lpstr>Ankstesnių ir 2023 metų Raseinių rajono savivaldybės ir šalies  abiturientų matematikos VBE gautų balų vidurkiai</vt:lpstr>
      <vt:lpstr>Matematikos egzamino įvertinimo vidurkis palyginus su panašaus dydžio savivaldybėmis</vt:lpstr>
      <vt:lpstr>2023 metų IT VBE šalies,  rajono ir mokyklų rezultatai</vt:lpstr>
      <vt:lpstr>Ankstesnių ir 2023 metų Raseinių rajono savivaldybės ir šalies  abiturientų informacinių technologijų VBE gautų balų vidurkiai</vt:lpstr>
      <vt:lpstr>2023 metų fizikos VBE šalies,  rajono ir mokyklų rezultatai</vt:lpstr>
      <vt:lpstr>Ankstesnių ir 2023 metų Raseinių rajono savivaldybės ir šalies  abiturientų fizikos VBE gautų balų vidurkiai</vt:lpstr>
      <vt:lpstr>2023 metų biologijos VBE šalies,  rajono ir mokyklų rezultatai</vt:lpstr>
      <vt:lpstr>Ankstesnių ir 2023 metų Raseinių rajono savivaldybės ir šalies  abiturientų biologijos VBE gautų balų vidurkiai</vt:lpstr>
      <vt:lpstr>2023 metų chemijos VBE šalies,  rajono ir mokyklų rezultatai</vt:lpstr>
      <vt:lpstr>Ankstesnių ir 2023 metų Raseinių rajono savivaldybės ir šalies  abiturientų chemijos VBE gautų balų vidurkiai</vt:lpstr>
      <vt:lpstr>2023 metų geografijos VBE šalies,  rajono ir mokyklų rezultatai</vt:lpstr>
      <vt:lpstr>Ankstesnių ir 2023 metų Raseinių rajono savivaldybės ir šalies  abiturientų geografijos VBE gautų balų vidurkiai</vt:lpstr>
      <vt:lpstr>2023 metų istorijos VBE šalies,  rajono ir mokyklų rezultatai</vt:lpstr>
      <vt:lpstr>Ankstesnių ir 2023 metų Raseinių rajono savivaldybės ir šalies  abiturientų istorijos VBE gautų balų vidurkiai</vt:lpstr>
      <vt:lpstr>2023 m. mokyklinių (MBE) brandos egzaminų rezultatų analizė</vt:lpstr>
      <vt:lpstr>2023 metų mokyklinių brandos egzaminų rezultatai</vt:lpstr>
      <vt:lpstr>2023 metų mokyklinių brandos egzaminų rezultatai</vt:lpstr>
      <vt:lpstr>2023 metų mokyklinių brandos egzaminų rezultatai</vt:lpstr>
      <vt:lpstr>2023 m. pagrindinio ugdymo pasiekimų patikrinimo (PUPP) rezultatų analizė</vt:lpstr>
      <vt:lpstr>2023 m. PUPP lietuvių kalbos ir literatūros rezultatai</vt:lpstr>
      <vt:lpstr>PUPP lietuvių kalbos ir literatūros įvertinimo vidurkis palyginus su panašaus dydžio savivaldybėmis</vt:lpstr>
      <vt:lpstr>2023 m. PUPP lietuvių kalbos ir literatūros rezultatai</vt:lpstr>
      <vt:lpstr>2023 m. PUPP matematikos rezultatai</vt:lpstr>
      <vt:lpstr>PUPP matematikos įvertinimo vidurkis palyginus su panašaus dydžio savivaldybėmis</vt:lpstr>
      <vt:lpstr>2023 m. PUPP matematikos rezultatai</vt:lpstr>
      <vt:lpstr>Pasiūlymai, rekomendacijos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m. valstybinių brandos egzaminų (VBE) rezultatų analizė</dc:title>
  <dc:creator>Lina Stulgienė</dc:creator>
  <cp:lastModifiedBy>Kristina Bendžiūtė</cp:lastModifiedBy>
  <cp:revision>283</cp:revision>
  <dcterms:created xsi:type="dcterms:W3CDTF">2021-07-26T07:32:07Z</dcterms:created>
  <dcterms:modified xsi:type="dcterms:W3CDTF">2024-05-13T08:48:41Z</dcterms:modified>
</cp:coreProperties>
</file>