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2" r:id="rId3"/>
    <p:sldId id="306" r:id="rId4"/>
    <p:sldId id="290" r:id="rId5"/>
    <p:sldId id="257" r:id="rId6"/>
    <p:sldId id="260" r:id="rId7"/>
    <p:sldId id="258" r:id="rId8"/>
    <p:sldId id="291" r:id="rId9"/>
    <p:sldId id="280" r:id="rId10"/>
    <p:sldId id="307" r:id="rId11"/>
    <p:sldId id="299" r:id="rId12"/>
    <p:sldId id="308" r:id="rId13"/>
    <p:sldId id="294" r:id="rId14"/>
    <p:sldId id="310" r:id="rId15"/>
    <p:sldId id="309" r:id="rId16"/>
    <p:sldId id="315" r:id="rId17"/>
    <p:sldId id="261" r:id="rId18"/>
    <p:sldId id="264" r:id="rId19"/>
    <p:sldId id="265" r:id="rId20"/>
    <p:sldId id="268" r:id="rId21"/>
    <p:sldId id="311" r:id="rId22"/>
    <p:sldId id="295" r:id="rId23"/>
    <p:sldId id="312" r:id="rId24"/>
    <p:sldId id="269" r:id="rId25"/>
    <p:sldId id="272" r:id="rId26"/>
    <p:sldId id="273" r:id="rId27"/>
    <p:sldId id="276" r:id="rId28"/>
    <p:sldId id="316" r:id="rId29"/>
    <p:sldId id="283" r:id="rId30"/>
    <p:sldId id="284" r:id="rId31"/>
    <p:sldId id="313" r:id="rId32"/>
    <p:sldId id="314" r:id="rId33"/>
    <p:sldId id="318" r:id="rId34"/>
    <p:sldId id="317" r:id="rId35"/>
    <p:sldId id="319" r:id="rId36"/>
    <p:sldId id="320" r:id="rId37"/>
    <p:sldId id="302" r:id="rId38"/>
  </p:sldIdLst>
  <p:sldSz cx="12192000" cy="6858000"/>
  <p:notesSz cx="6858000" cy="9144000"/>
  <p:defaultTextStyle>
    <a:defPPr>
      <a:defRPr lang="lt-L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Nepasiektas patenkinamas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4.5999999999999996</c:v>
                </c:pt>
                <c:pt idx="1">
                  <c:v>3.03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41.2</c:v>
                </c:pt>
                <c:pt idx="1">
                  <c:v>26.26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40.9</c:v>
                </c:pt>
                <c:pt idx="1">
                  <c:v>52.53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13.2</c:v>
                </c:pt>
                <c:pt idx="1">
                  <c:v>18.18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4440792"/>
        <c:axId val="394442360"/>
      </c:barChart>
      <c:catAx>
        <c:axId val="394440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4442360"/>
        <c:crosses val="autoZero"/>
        <c:auto val="1"/>
        <c:lblAlgn val="ctr"/>
        <c:lblOffset val="100"/>
        <c:noMultiLvlLbl val="0"/>
      </c:catAx>
      <c:valAx>
        <c:axId val="394442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4440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Nepasiektas patenkinamas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9.5</c:v>
                </c:pt>
                <c:pt idx="1">
                  <c:v>40.96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45</c:v>
                </c:pt>
                <c:pt idx="1">
                  <c:v>43.37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33</c:v>
                </c:pt>
                <c:pt idx="1">
                  <c:v>14.46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12.5</c:v>
                </c:pt>
                <c:pt idx="1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3555968"/>
        <c:axId val="393556360"/>
      </c:barChart>
      <c:catAx>
        <c:axId val="393555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3556360"/>
        <c:crosses val="autoZero"/>
        <c:auto val="1"/>
        <c:lblAlgn val="ctr"/>
        <c:lblOffset val="100"/>
        <c:noMultiLvlLbl val="0"/>
      </c:catAx>
      <c:valAx>
        <c:axId val="393556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3555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Matematikos VBE abiturientų rezultatai, lankiusių papildomas matematikos</a:t>
            </a:r>
            <a:r>
              <a:rPr lang="lt-LT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pamokas</a:t>
            </a:r>
            <a:endParaRPr lang="lt-L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1777615883429116"/>
          <c:y val="2.5593707805649041E-2"/>
        </c:manualLayout>
      </c:layout>
      <c:overlay val="0"/>
      <c:spPr>
        <a:noFill/>
        <a:ln w="3175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0.1860440826174965"/>
          <c:y val="0.13199040739770435"/>
          <c:w val="0.77336120723286261"/>
          <c:h val="0.671196858509116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Neišlaikė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Lapas1!$B$2</c:f>
              <c:numCache>
                <c:formatCode>General</c:formatCode>
                <c:ptCount val="1"/>
                <c:pt idx="0">
                  <c:v>26.53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Atsisakė laikyti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Lapas1!$C$2</c:f>
              <c:numCache>
                <c:formatCode>General</c:formatCode>
                <c:ptCount val="1"/>
                <c:pt idx="0">
                  <c:v>10.199999999999999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16-35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Lapas1!$D$2</c:f>
              <c:numCache>
                <c:formatCode>General</c:formatCode>
                <c:ptCount val="1"/>
                <c:pt idx="0">
                  <c:v>30.61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36-85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Lapas1!$E$2</c:f>
              <c:numCache>
                <c:formatCode>General</c:formatCode>
                <c:ptCount val="1"/>
                <c:pt idx="0">
                  <c:v>30.61</c:v>
                </c:pt>
              </c:numCache>
            </c:numRef>
          </c:val>
        </c:ser>
        <c:ser>
          <c:idx val="4"/>
          <c:order val="4"/>
          <c:tx>
            <c:strRef>
              <c:f>Lapas1!$F$1</c:f>
              <c:strCache>
                <c:ptCount val="1"/>
                <c:pt idx="0">
                  <c:v>86-99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Lapas1!$F$2</c:f>
              <c:numCache>
                <c:formatCode>General</c:formatCode>
                <c:ptCount val="1"/>
                <c:pt idx="0">
                  <c:v>2.04</c:v>
                </c:pt>
              </c:numCache>
            </c:numRef>
          </c:val>
        </c:ser>
        <c:ser>
          <c:idx val="5"/>
          <c:order val="5"/>
          <c:tx>
            <c:strRef>
              <c:f>Lapas1!$G$1</c:f>
              <c:strCache>
                <c:ptCount val="1"/>
                <c:pt idx="0">
                  <c:v>100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Lapas1!$A$2</c:f>
              <c:strCache>
                <c:ptCount val="1"/>
                <c:pt idx="0">
                  <c:v>Matematikos VBE</c:v>
                </c:pt>
              </c:strCache>
            </c:strRef>
          </c:cat>
          <c:val>
            <c:numRef>
              <c:f>Lapas1!$G$2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3553616"/>
        <c:axId val="393554008"/>
      </c:barChart>
      <c:catAx>
        <c:axId val="393553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3554008"/>
        <c:crosses val="autoZero"/>
        <c:auto val="1"/>
        <c:lblAlgn val="ctr"/>
        <c:lblOffset val="100"/>
        <c:noMultiLvlLbl val="0"/>
      </c:catAx>
      <c:valAx>
        <c:axId val="393554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93553616"/>
        <c:crosses val="autoZero"/>
        <c:crossBetween val="between"/>
      </c:valAx>
      <c:spPr>
        <a:noFill/>
        <a:ln>
          <a:solidFill>
            <a:schemeClr val="accent6">
              <a:lumMod val="7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Nepasiektas patenkinamas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1.9</c:v>
                </c:pt>
                <c:pt idx="1">
                  <c:v>3.49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18</c:v>
                </c:pt>
                <c:pt idx="1">
                  <c:v>38.369999999999997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52.8</c:v>
                </c:pt>
                <c:pt idx="1">
                  <c:v>58.14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27.3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9073048"/>
        <c:axId val="399071872"/>
      </c:barChart>
      <c:catAx>
        <c:axId val="399073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9071872"/>
        <c:crosses val="autoZero"/>
        <c:auto val="1"/>
        <c:lblAlgn val="ctr"/>
        <c:lblOffset val="100"/>
        <c:noMultiLvlLbl val="0"/>
      </c:catAx>
      <c:valAx>
        <c:axId val="399071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9073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Nepasiektas patenkinamas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5.6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Patenkinamas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23.7</c:v>
                </c:pt>
                <c:pt idx="1">
                  <c:v>39.659999999999997</c:v>
                </c:pt>
              </c:numCache>
            </c:numRef>
          </c:val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Pagrindinis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56.7</c:v>
                </c:pt>
                <c:pt idx="1">
                  <c:v>54.31</c:v>
                </c:pt>
              </c:numCache>
            </c:numRef>
          </c:val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Aukštesnysis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Lapas1!$A$2:$A$3</c:f>
              <c:strCache>
                <c:ptCount val="2"/>
                <c:pt idx="0">
                  <c:v>2018 m. NMPP</c:v>
                </c:pt>
                <c:pt idx="1">
                  <c:v>2022 m. VBE</c:v>
                </c:pt>
              </c:strCache>
            </c:strRef>
          </c:cat>
          <c:val>
            <c:numRef>
              <c:f>Lapas1!$E$2:$E$3</c:f>
              <c:numCache>
                <c:formatCode>General</c:formatCode>
                <c:ptCount val="2"/>
                <c:pt idx="0">
                  <c:v>14</c:v>
                </c:pt>
                <c:pt idx="1">
                  <c:v>6.03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9072264"/>
        <c:axId val="399073440"/>
      </c:barChart>
      <c:catAx>
        <c:axId val="399072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9073440"/>
        <c:crosses val="autoZero"/>
        <c:auto val="1"/>
        <c:lblAlgn val="ctr"/>
        <c:lblOffset val="100"/>
        <c:noMultiLvlLbl val="0"/>
      </c:catAx>
      <c:valAx>
        <c:axId val="399073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9072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os vietos rezervavimo ženklas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E43C9507-AE65-4A56-ABEB-DD259BC2DE8E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2052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Pastabų vietos rezervavimo ženkl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lt-LT" noProof="0" smtClean="0"/>
              <a:t>Spustelėję redag. ruoš. teksto stilių</a:t>
            </a:r>
          </a:p>
          <a:p>
            <a:pPr lvl="1"/>
            <a:r>
              <a:rPr lang="lt-LT" noProof="0" smtClean="0"/>
              <a:t>Antras lygmuo</a:t>
            </a:r>
          </a:p>
          <a:p>
            <a:pPr lvl="2"/>
            <a:r>
              <a:rPr lang="lt-LT" noProof="0" smtClean="0"/>
              <a:t>Trečias lygmuo</a:t>
            </a:r>
          </a:p>
          <a:p>
            <a:pPr lvl="3"/>
            <a:r>
              <a:rPr lang="lt-LT" noProof="0" smtClean="0"/>
              <a:t>Ketvirtas lygmuo</a:t>
            </a:r>
          </a:p>
          <a:p>
            <a:pPr lvl="4"/>
            <a:r>
              <a:rPr lang="lt-LT" noProof="0" smtClean="0"/>
              <a:t>Penktas lygmuo</a:t>
            </a:r>
          </a:p>
        </p:txBody>
      </p:sp>
      <p:sp>
        <p:nvSpPr>
          <p:cNvPr id="6" name="Poraštės vietos rezervavimo ženklas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F8FD541E-8DB8-4A7F-A626-D0CD24861DB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851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1pPr>
    <a:lvl2pPr marL="457200" lvl="1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2pPr>
    <a:lvl3pPr marL="914400" lvl="2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3pPr>
    <a:lvl4pPr marL="1371600" lvl="3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4pPr>
    <a:lvl5pPr marL="1828800" lvl="4" algn="l" rtl="0" eaLnBrk="0" fontAlgn="base">
      <a:spcBef>
        <a:spcPct val="0"/>
      </a:spcBef>
      <a:spcAft>
        <a:spcPct val="0"/>
      </a:spcAft>
      <a:defRPr lang="lt-LT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D541E-8DB8-4A7F-A626-D0CD24861DBA}" type="slidenum">
              <a:rPr lang="lt-LT" smtClean="0"/>
              <a:pPr>
                <a:defRPr/>
              </a:pPr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399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E9C2-9938-4870-B108-FB0214928171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853B7-1A7A-4524-8020-691FF5CB6B4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4959467"/>
      </p:ext>
    </p:extLst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B7B83-5391-4478-9FED-D4BFF93D67C2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3904A-5FE9-458D-805D-98831976012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713183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7B9F3-2976-45BC-BF87-5D94D9C76BAE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74D8A-B401-4596-BDA1-38C1104EFB4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68775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D348A-D291-411E-9F72-E0C8930CBB33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E9D64-25BD-46D7-A141-15E240A7DAE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045905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2C827-A4A2-412C-916A-544BC1A21590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4694-F4EA-4E2E-827C-4F807FF4F3E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032885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CF519-F863-4870-BA0E-B6E35BD08E56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F61BA-0707-4C52-A248-580126CC3AC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86166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262AF-B704-4DF2-A5A1-18955E016F9D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8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934A8-9890-4E8D-B7A1-810156322F2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970238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D2C0-E3FE-45BC-8DAF-9B075F90798D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4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5A09B-1212-4F47-96C5-2C36BE6F15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475304"/>
      </p:ext>
    </p:extLst>
  </p:cSld>
  <p:clrMapOvr>
    <a:masterClrMapping/>
  </p:clrMapOvr>
  <p:transition spd="slow"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0FA9E-F2A6-4EA1-9B4C-CE872B8939C1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3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8389E-A7FE-462D-98BD-CDA9978D95F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615277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AE8CC-B221-426F-97C9-043EEBF071D5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7DD42-AC58-4E28-9240-AC2C1D33E39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3942916"/>
      </p:ext>
    </p:extLst>
  </p:cSld>
  <p:clrMapOvr>
    <a:masterClrMapping/>
  </p:clrMapOvr>
  <p:transition spd="slow"/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endParaRPr lang="lt-LT" noProof="0" smtClean="0"/>
          </a:p>
        </p:txBody>
      </p:sp>
      <p:sp>
        <p:nvSpPr>
          <p:cNvPr id="4" name="Teksto vietos rezervavimo ženklas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09684-D54C-40F4-B34E-C53B1A133380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6" name="Poraštės vietos rezervavimo ženklas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kaidrės numerio vietos rezervavimo ženklas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81FB-8CDE-4D71-A39A-76D0AABBB84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1040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0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avadinimo vietos rezervavimo ženklas 1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Spustelėję redag. ruoš. pavad. stilių</a:t>
            </a:r>
          </a:p>
        </p:txBody>
      </p:sp>
      <p:sp>
        <p:nvSpPr>
          <p:cNvPr id="1027" name="Teksto vietos rezervavimo ženklas 2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Spustelėję redag. ruoš. teksto stilių</a:t>
            </a:r>
          </a:p>
          <a:p>
            <a:pPr lvl="1"/>
            <a:r>
              <a:rPr lang="lt-LT" altLang="lt-LT" smtClean="0"/>
              <a:t>Antras lygmuo</a:t>
            </a:r>
          </a:p>
          <a:p>
            <a:pPr lvl="2"/>
            <a:r>
              <a:rPr lang="lt-LT" altLang="lt-LT" smtClean="0"/>
              <a:t>Trečias lygmuo</a:t>
            </a:r>
          </a:p>
          <a:p>
            <a:pPr lvl="3"/>
            <a:r>
              <a:rPr lang="lt-LT" altLang="lt-LT" smtClean="0"/>
              <a:t>Ketvirtas lygmuo</a:t>
            </a:r>
          </a:p>
          <a:p>
            <a:pPr lvl="4"/>
            <a:r>
              <a:rPr lang="lt-LT" altLang="lt-LT" smtClean="0"/>
              <a:t>Penktas lygmuo</a:t>
            </a:r>
          </a:p>
        </p:txBody>
      </p:sp>
      <p:sp>
        <p:nvSpPr>
          <p:cNvPr id="4" name="Datos vietos rezervavimo ženklas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A34E56F5-11B2-4E26-A552-2F54C8C57BAE}" type="datetime1">
              <a:rPr lang="lt-LT"/>
              <a:pPr>
                <a:defRPr/>
              </a:pPr>
              <a:t>2022-09-13</a:t>
            </a:fld>
            <a:endParaRPr/>
          </a:p>
        </p:txBody>
      </p:sp>
      <p:sp>
        <p:nvSpPr>
          <p:cNvPr id="5" name="Poraštės vietos rezervavimo ženklas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kaidrės numerio vietos rezervavimo ženklas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72C1647-C3E7-40C0-A9BE-631CC43F108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0" fontAlgn="base">
        <a:lnSpc>
          <a:spcPct val="90000"/>
        </a:lnSpc>
        <a:spcBef>
          <a:spcPct val="0"/>
        </a:spcBef>
        <a:spcAft>
          <a:spcPct val="0"/>
        </a:spcAft>
        <a:defRPr lang="lt-LT" sz="4400" kern="1200">
          <a:solidFill>
            <a:srgbClr val="000000"/>
          </a:solidFill>
          <a:latin typeface="Calibri Light"/>
        </a:defRPr>
      </a:lvl1pPr>
      <a:lvl2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lt-LT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425" y="0"/>
            <a:ext cx="123825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m. valstybinių ir mokyklinių brandos egzaminų</a:t>
            </a:r>
            <a:b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rezultatų analizė</a:t>
            </a:r>
          </a:p>
        </p:txBody>
      </p:sp>
      <p:sp>
        <p:nvSpPr>
          <p:cNvPr id="3076" name="Antrinis pavadinimas 2"/>
          <p:cNvSpPr txBox="1">
            <a:spLocks noGrp="1"/>
          </p:cNvSpPr>
          <p:nvPr>
            <p:ph type="subTitle" idx="1"/>
          </p:nvPr>
        </p:nvSpPr>
        <p:spPr>
          <a:xfrm>
            <a:off x="2457450" y="5608638"/>
            <a:ext cx="9144000" cy="1655762"/>
          </a:xfrm>
        </p:spPr>
        <p:txBody>
          <a:bodyPr anchorCtr="0"/>
          <a:lstStyle/>
          <a:p>
            <a:pPr algn="r" eaLnBrk="1"/>
            <a:r>
              <a:rPr altLang="lt-L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administracijos</a:t>
            </a:r>
          </a:p>
          <a:p>
            <a:pPr algn="r" eaLnBrk="1"/>
            <a:r>
              <a:rPr altLang="lt-L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ir sporto skyrius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geografijos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10243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6191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593859"/>
              </p:ext>
            </p:extLst>
          </p:nvPr>
        </p:nvGraphicFramePr>
        <p:xfrm>
          <a:off x="1245325" y="1872344"/>
          <a:ext cx="9457508" cy="4415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5315"/>
                <a:gridCol w="621563"/>
                <a:gridCol w="845001"/>
                <a:gridCol w="910000"/>
                <a:gridCol w="812501"/>
                <a:gridCol w="845001"/>
                <a:gridCol w="731251"/>
                <a:gridCol w="816563"/>
                <a:gridCol w="670313"/>
              </a:tblGrid>
              <a:tr h="490583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</a:t>
                      </a: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26.91%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64.96%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29.73%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56.76%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13.51%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54,38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58.33%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55,75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50,33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42,33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90583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4704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geografijos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584873"/>
              </p:ext>
            </p:extLst>
          </p:nvPr>
        </p:nvGraphicFramePr>
        <p:xfrm>
          <a:off x="548640" y="2992438"/>
          <a:ext cx="10805160" cy="7413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80516"/>
                <a:gridCol w="1080516"/>
                <a:gridCol w="1080516"/>
                <a:gridCol w="1080516"/>
                <a:gridCol w="1080516"/>
                <a:gridCol w="1080516"/>
                <a:gridCol w="1080516"/>
                <a:gridCol w="1080516"/>
                <a:gridCol w="1080516"/>
                <a:gridCol w="1080516"/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Geografija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36,6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34,4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46,1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48,2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40,0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37,8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45,6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41,17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54,38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35875" name="TextBox 6"/>
          <p:cNvSpPr txBox="1">
            <a:spLocks noChangeArrowheads="1"/>
          </p:cNvSpPr>
          <p:nvPr/>
        </p:nvSpPr>
        <p:spPr bwMode="auto">
          <a:xfrm>
            <a:off x="3803650" y="4136436"/>
            <a:ext cx="7550150" cy="2031325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balas.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geografijos VBE gautų balų vidurkis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aukštesnis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 Lietuvos vidurkį.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metų balų vidurkis – aukščiausias nuo 2014 m.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Besirenkančiųjų laikyti šį egzaminą skaičius trejų metų laikotarpyje yra stabilus (2020 m. – 37, 2021 m. – 42, 2022 m. – 37)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Išlaiko visi Savivaldybės mokyklų abiturientai (2021 m. neišlaikė 1 abiturientas iš VšĮ RTVM)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76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matematikos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10243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6191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20539"/>
              </p:ext>
            </p:extLst>
          </p:nvPr>
        </p:nvGraphicFramePr>
        <p:xfrm>
          <a:off x="1079863" y="1863632"/>
          <a:ext cx="10032274" cy="4519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0113"/>
                <a:gridCol w="659337"/>
                <a:gridCol w="896354"/>
                <a:gridCol w="965304"/>
                <a:gridCol w="861880"/>
                <a:gridCol w="896354"/>
                <a:gridCol w="775692"/>
                <a:gridCol w="866189"/>
                <a:gridCol w="711051"/>
              </a:tblGrid>
              <a:tr h="451975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14476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35.41%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39.89%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24,29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40.96%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43.37%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14.46%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18,07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34.44%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47.78%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16.67%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51.72%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41.38%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85.71%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37.04%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44.44%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1975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302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matematikos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484351"/>
              </p:ext>
            </p:extLst>
          </p:nvPr>
        </p:nvGraphicFramePr>
        <p:xfrm>
          <a:off x="838200" y="2595274"/>
          <a:ext cx="10753721" cy="120845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238627"/>
                <a:gridCol w="912118"/>
                <a:gridCol w="1075372"/>
                <a:gridCol w="1075372"/>
                <a:gridCol w="1075372"/>
                <a:gridCol w="1075372"/>
                <a:gridCol w="1075372"/>
                <a:gridCol w="1075372"/>
                <a:gridCol w="1075372"/>
                <a:gridCol w="1075372"/>
              </a:tblGrid>
              <a:tr h="568325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/>
                </a:tc>
              </a:tr>
              <a:tr h="568325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Matematika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35,7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47,6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36,7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44,3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27,4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35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22,2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32,86</a:t>
                      </a:r>
                    </a:p>
                  </a:txBody>
                  <a:tcPr marL="91442" marR="91442" marT="45743" marB="45743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18,07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/>
                </a:tc>
              </a:tr>
            </a:tbl>
          </a:graphicData>
        </a:graphic>
      </p:graphicFrame>
      <p:sp>
        <p:nvSpPr>
          <p:cNvPr id="13347" name="TextBox 6"/>
          <p:cNvSpPr txBox="1">
            <a:spLocks noChangeArrowheads="1"/>
          </p:cNvSpPr>
          <p:nvPr/>
        </p:nvSpPr>
        <p:spPr bwMode="auto">
          <a:xfrm>
            <a:off x="3869599" y="4030878"/>
            <a:ext cx="7722322" cy="2800767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24,29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matematikos VBE gautų balų vidurkis žemesnis už  Lietuvos vidurkį.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m. mažiausias surinktų taškų vidurkis nuo 2014 m.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metais matematikos VBE rinkosi didžiausias abiturientų skaičius trejų metų laikotarpyje (2020 m. – 160, 2021 m. – 156, 2022 m. – 166).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m.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eišlaikymo procentas panašus į 2020 m. neišlaikymo procentą (2020 m. – 39,8 proc., 2021 m. – 14,74 proc., 2022 m. – 40,96 proc.). 2020 m. ir 2022 m. neišlaikymo procentas viršija šalies neišlaikymo proc.)</a:t>
            </a:r>
          </a:p>
          <a:p>
            <a:pPr eaLnBrk="1" hangingPunct="1"/>
            <a:endParaRPr lang="lt-LT" altLang="lt-LT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lt-LT" altLang="lt-LT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48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5556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NMPP, 2022 metų matematikos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išlaikymo lygiai</a:t>
            </a:r>
          </a:p>
        </p:txBody>
      </p:sp>
      <p:pic>
        <p:nvPicPr>
          <p:cNvPr id="8196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9035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59760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matematikos </a:t>
            </a:r>
            <a:r>
              <a:rPr lang="lt-LT"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papildomos pamokos abiturientams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– 2022 m. m. 49 abiturientai lankė papildomas matematikos pamokas, kurias finansavo Savivaldybė. Iš 49 neišlaikė 13 abiturientų (26,53 proc.), atsisakė laikyti 5 (10,20 proc.), patenkinamą lygį pasiekė 15 (30,61 proc.), pagrindinį lygį – 15 (30,61 proc.), aukštesnįjį lygį – 1 (2,04 proc.)</a:t>
            </a: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5556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219124037"/>
              </p:ext>
            </p:extLst>
          </p:nvPr>
        </p:nvGraphicFramePr>
        <p:xfrm>
          <a:off x="1117601" y="3187337"/>
          <a:ext cx="6902993" cy="347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50110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Pamąstymui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62571"/>
            <a:ext cx="10515600" cy="4351338"/>
          </a:xfrm>
        </p:spPr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kartų sumažėja mokinių, gavusių aukštesnįjį lygį matematikos VBE metu, nei 8 kl. NMPP metu.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kartus daugėja mokinių, nepasiekusių patenkinamo lygio matematikos VBE metu, nei 8 kl. NMPP metu.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6087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užsienio kalbos (anglų)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 rezultatai</a:t>
            </a:r>
          </a:p>
        </p:txBody>
      </p:sp>
      <p:pic>
        <p:nvPicPr>
          <p:cNvPr id="14451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33338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697518"/>
              </p:ext>
            </p:extLst>
          </p:nvPr>
        </p:nvGraphicFramePr>
        <p:xfrm>
          <a:off x="1306286" y="1924594"/>
          <a:ext cx="9396547" cy="4537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4655"/>
                <a:gridCol w="617556"/>
                <a:gridCol w="839554"/>
                <a:gridCol w="904135"/>
                <a:gridCol w="807263"/>
                <a:gridCol w="839554"/>
                <a:gridCol w="726538"/>
                <a:gridCol w="811299"/>
                <a:gridCol w="665993"/>
              </a:tblGrid>
              <a:tr h="453717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17272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17.69%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10240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59.29%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18.97%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16.58%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68.91%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16.96%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66.96%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60,32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3.12%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15.62%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56,03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58,88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66,38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78.26%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371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30,14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užsienio kalbos (anglų)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637104"/>
              </p:ext>
            </p:extLst>
          </p:nvPr>
        </p:nvGraphicFramePr>
        <p:xfrm>
          <a:off x="838200" y="2992438"/>
          <a:ext cx="10515600" cy="128587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</a:tblGrid>
              <a:tr h="371026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</a:tr>
              <a:tr h="914849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Užsienio kalba (anglų)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49,6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55,9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52,2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60,0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63,5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63,5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69,3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63,53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58,42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</a:tr>
            </a:tbl>
          </a:graphicData>
        </a:graphic>
      </p:graphicFrame>
      <p:sp>
        <p:nvSpPr>
          <p:cNvPr id="17443" name="TextBox 6"/>
          <p:cNvSpPr txBox="1">
            <a:spLocks noChangeArrowheads="1"/>
          </p:cNvSpPr>
          <p:nvPr/>
        </p:nvSpPr>
        <p:spPr bwMode="auto">
          <a:xfrm>
            <a:off x="4656138" y="4458653"/>
            <a:ext cx="6697662" cy="2031325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60,52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užsienio kalbos (anglų) VBE gautų balų vidurkis žemesnis už Lietuvos vidurkį. </a:t>
            </a:r>
            <a:endParaRPr lang="lt-LT" altLang="lt-LT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metais anglų k. VBE laikė didžiausias abiturientų skaičius trejų metų laikotarpyje (2020 m. – 188, 2021 m. – 175, 2022 m. – 193). 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Neišlaikymo procentas trejų metų laikotarpyje yra mažėjantis (2020 m. – 2,0 proc., 2021 m. – 1,14 proc., 2022 m. – 1,04 proc.)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4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36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biologijos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19459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245844"/>
              </p:ext>
            </p:extLst>
          </p:nvPr>
        </p:nvGraphicFramePr>
        <p:xfrm>
          <a:off x="1016001" y="1847274"/>
          <a:ext cx="9707418" cy="4562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0015"/>
                <a:gridCol w="637987"/>
                <a:gridCol w="867329"/>
                <a:gridCol w="934047"/>
                <a:gridCol w="833971"/>
                <a:gridCol w="867329"/>
                <a:gridCol w="750573"/>
                <a:gridCol w="838141"/>
                <a:gridCol w="688026"/>
              </a:tblGrid>
              <a:tr h="456276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5758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37.91%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50.49%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38.37%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58.14%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43,92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45,44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57.14%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33,43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42,67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28.57%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46,07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6276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m. valstybinių (VBE) brandos egzaminų</a:t>
            </a:r>
            <a:b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rezultatų analizė</a:t>
            </a:r>
          </a:p>
        </p:txBody>
      </p:sp>
      <p:pic>
        <p:nvPicPr>
          <p:cNvPr id="4099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663" y="0"/>
            <a:ext cx="123825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biologijos</a:t>
            </a:r>
            <a:b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910690"/>
              </p:ext>
            </p:extLst>
          </p:nvPr>
        </p:nvGraphicFramePr>
        <p:xfrm>
          <a:off x="838200" y="2992438"/>
          <a:ext cx="10515600" cy="7413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Biologija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46,1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55,2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44,9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58,4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56,3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54,6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56,1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49,42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43,92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22563" name="TextBox 6"/>
          <p:cNvSpPr txBox="1">
            <a:spLocks noChangeArrowheads="1"/>
          </p:cNvSpPr>
          <p:nvPr/>
        </p:nvSpPr>
        <p:spPr bwMode="auto">
          <a:xfrm>
            <a:off x="4656138" y="3965431"/>
            <a:ext cx="6697662" cy="2585323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46,13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biologijos VBE gautų balų vidurkis žemesnis už Lietuvos vidurkį.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m. žemiausias surinktų taškų vidurkis nuo 2014 m.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mokslo metais biologijos VBE laikė didžiausias abiturientų skaičius trejų metų laikotarpyje (2020 m. – 54, 2021 m. – 64, 2022 m. – 86).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Trejų metų laikotarpyje didėja neišlaikiusiųjų procentas (2020 m. – 0, 2021 m. – 1,56 proc., 2022 m. – 3,49 proc.)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6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-60325"/>
            <a:ext cx="9667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NMPP gamtos mokslų, 2022 metų biologijos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išlaikymo lygiai</a:t>
            </a:r>
          </a:p>
        </p:txBody>
      </p:sp>
      <p:pic>
        <p:nvPicPr>
          <p:cNvPr id="8196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3006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6947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chemijos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23555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134938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467286"/>
              </p:ext>
            </p:extLst>
          </p:nvPr>
        </p:nvGraphicFramePr>
        <p:xfrm>
          <a:off x="1200730" y="2013522"/>
          <a:ext cx="10363199" cy="4239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12269"/>
                <a:gridCol w="681087"/>
                <a:gridCol w="925922"/>
                <a:gridCol w="997146"/>
                <a:gridCol w="890309"/>
                <a:gridCol w="925922"/>
                <a:gridCol w="801278"/>
                <a:gridCol w="894761"/>
                <a:gridCol w="734505"/>
              </a:tblGrid>
              <a:tr h="529937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23.31%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53.16%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17.86%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56,57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57.14%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52,17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29937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chemijos</a:t>
            </a:r>
            <a:b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vidurkiai</a:t>
            </a:r>
          </a:p>
        </p:txBody>
      </p:sp>
      <p:sp>
        <p:nvSpPr>
          <p:cNvPr id="22563" name="TextBox 6"/>
          <p:cNvSpPr txBox="1">
            <a:spLocks noChangeArrowheads="1"/>
          </p:cNvSpPr>
          <p:nvPr/>
        </p:nvSpPr>
        <p:spPr bwMode="auto">
          <a:xfrm>
            <a:off x="4785447" y="3673059"/>
            <a:ext cx="6697662" cy="2862322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56,57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chemijos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vidurkis žemesnis už Lietuvos vidurkį. </a:t>
            </a:r>
            <a:endParaRPr lang="lt-LT" altLang="lt-LT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mokslo metais chemijos VBE laikė didžiausias abiturientų skaičius trejų metų laikotarpyje (2020 m. – 12, 2021 m. – 6, 2022 m. – 14).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Trejų metų laikotarpyje didėja neišlaikiusiųjų procentas (2020 m. – 0, 2021 m. – 1,56 proc., 2022 m. – 3,49 proc.)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m. ir 2021 m. neišlaikiusiųjų chemijos VBE nebuvo, 2022 m. neišlaikė 1 abiturientas.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6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-60325"/>
            <a:ext cx="966787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7509" y="2230022"/>
            <a:ext cx="10515600" cy="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176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fizikos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24661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36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810083"/>
              </p:ext>
            </p:extLst>
          </p:nvPr>
        </p:nvGraphicFramePr>
        <p:xfrm>
          <a:off x="1487053" y="2133595"/>
          <a:ext cx="9347202" cy="3722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7932"/>
                <a:gridCol w="614313"/>
                <a:gridCol w="835145"/>
                <a:gridCol w="899387"/>
                <a:gridCol w="803024"/>
                <a:gridCol w="835145"/>
                <a:gridCol w="722722"/>
                <a:gridCol w="807039"/>
                <a:gridCol w="662495"/>
              </a:tblGrid>
              <a:tr h="531751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39.77%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2.62%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46,69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45.45%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54.55%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42,55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531751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53,67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fizikos</a:t>
            </a:r>
            <a:b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145402"/>
              </p:ext>
            </p:extLst>
          </p:nvPr>
        </p:nvGraphicFramePr>
        <p:xfrm>
          <a:off x="838200" y="2992438"/>
          <a:ext cx="10515600" cy="7413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Fizika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50,6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32,4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46,9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39,9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28,7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44,2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46,2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55,38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42,55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27683" name="TextBox 6"/>
          <p:cNvSpPr txBox="1">
            <a:spLocks noChangeArrowheads="1"/>
          </p:cNvSpPr>
          <p:nvPr/>
        </p:nvSpPr>
        <p:spPr bwMode="auto">
          <a:xfrm>
            <a:off x="4073525" y="4177868"/>
            <a:ext cx="7280275" cy="2031325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46,69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fizikos VBE gautų balų vidurkis </a:t>
            </a: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mažesnis už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vidurkį. </a:t>
            </a:r>
            <a:endParaRPr lang="lt-LT" altLang="lt-LT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m. fizikos VBE laikė 2 kandidatais daugiau nei 2020 m. (2020 m. – 9, 2022 m. – 11), tačiau mažiau nei 2021 m. (13).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Trejų metų laikotarpyje nėra neišlaikiusiųjų fizikos VBE.</a:t>
            </a:r>
          </a:p>
          <a:p>
            <a:pPr eaLnBrk="1" hangingPunct="1"/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8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istorijos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28787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103188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183010"/>
              </p:ext>
            </p:extLst>
          </p:nvPr>
        </p:nvGraphicFramePr>
        <p:xfrm>
          <a:off x="1625598" y="1952624"/>
          <a:ext cx="9005456" cy="4540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2106"/>
                <a:gridCol w="591854"/>
                <a:gridCol w="804611"/>
                <a:gridCol w="866505"/>
                <a:gridCol w="773665"/>
                <a:gridCol w="804611"/>
                <a:gridCol w="696298"/>
                <a:gridCol w="777533"/>
                <a:gridCol w="638273"/>
              </a:tblGrid>
              <a:tr h="454054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6957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2445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35.14%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57.29%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48,03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39.66%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54.31%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6.03%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46,76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37.66%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54.55%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7.79%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48,75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52.94%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41.18%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5.88%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  <a:tr h="454054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34,83</a:t>
                      </a:r>
                      <a:endParaRPr lang="lt-L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istorijos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812166"/>
              </p:ext>
            </p:extLst>
          </p:nvPr>
        </p:nvGraphicFramePr>
        <p:xfrm>
          <a:off x="838200" y="2992438"/>
          <a:ext cx="10515600" cy="7413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</a:tblGrid>
              <a:tr h="370681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Istorija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37,7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51,0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42,5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48,5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46,3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56,4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49,10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46,76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00" marB="45700"/>
                </a:tc>
              </a:tr>
            </a:tbl>
          </a:graphicData>
        </a:graphic>
      </p:graphicFrame>
      <p:sp>
        <p:nvSpPr>
          <p:cNvPr id="31779" name="TextBox 6"/>
          <p:cNvSpPr txBox="1">
            <a:spLocks noChangeArrowheads="1"/>
          </p:cNvSpPr>
          <p:nvPr/>
        </p:nvSpPr>
        <p:spPr bwMode="auto">
          <a:xfrm>
            <a:off x="3803650" y="4279467"/>
            <a:ext cx="7550150" cy="1754326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48,03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istorijos VBE gautų balų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vidurkis </a:t>
            </a:r>
            <a:r>
              <a:rPr lang="lt-LT" alt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žemesnis už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vidurkį. </a:t>
            </a:r>
            <a:endParaRPr lang="lt-LT" altLang="lt-LT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Istorijos VBE 2022 m. laikė didžiausias abiturientų skaičius trejų metų laikotarpyje (2020 m. – 97, 2021 m. – 110, 2022 m. – 116).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Trejų metų laikotarpyje nėra neišlaikiusiųjų istorijos VBE.</a:t>
            </a:r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80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10001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NMPP socialinių mokslų, 2022 metų istorijos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VBE išlaikymo lygiai</a:t>
            </a:r>
          </a:p>
        </p:txBody>
      </p:sp>
      <p:pic>
        <p:nvPicPr>
          <p:cNvPr id="8196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6422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52231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avadinimas 1"/>
          <p:cNvSpPr txBox="1">
            <a:spLocks noGrp="1"/>
          </p:cNvSpPr>
          <p:nvPr>
            <p:ph type="ctrTitle"/>
          </p:nvPr>
        </p:nvSpPr>
        <p:spPr>
          <a:xfrm>
            <a:off x="1400175" y="1803400"/>
            <a:ext cx="9144000" cy="2387600"/>
          </a:xfrm>
        </p:spPr>
        <p:txBody>
          <a:bodyPr/>
          <a:lstStyle/>
          <a:p>
            <a:pPr eaLnBrk="1"/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m. mokyklinių (MBE) brandos egzaminų</a:t>
            </a:r>
            <a:b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rezultatų analizė</a:t>
            </a:r>
          </a:p>
        </p:txBody>
      </p:sp>
      <p:pic>
        <p:nvPicPr>
          <p:cNvPr id="45059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Bendra informacija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m. rugsėjo 1 d. buvo 286 abiturientai (be VšĮ RTVM – 235) 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viso laikė 848 VBE (be VšĮ RTVM – 828)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Vienam abiturientui tenka 2,96 egzamino (be VšĮ RTVM – 3,52)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Išlaikė 90,45 proc. visų laikytų VBE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viso laikė 171 MBE (be VšĮ RTVM – 85)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Išlaikė 99,42 proc. laikytų MBE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abiturientai nelaikė BE dėl nebaigtų 2021-2022 m. m. ar neleidimo laikyti (nepatenkinamo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etinio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Tris ir daugiau valstybinių brandos egzaminų išlaikiusių Raseinių rajono savivaldybės abiturientų dalis 2022 m. – 59,4 proc. (šalyje – 56,7 proc.)ŠVIS duomenys)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663" y="0"/>
            <a:ext cx="1238250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8376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Lentelė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131878"/>
              </p:ext>
            </p:extLst>
          </p:nvPr>
        </p:nvGraphicFramePr>
        <p:xfrm>
          <a:off x="1729743" y="906289"/>
          <a:ext cx="8732496" cy="5938641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</a:tblPr>
              <a:tblGrid>
                <a:gridCol w="1167679"/>
                <a:gridCol w="981178"/>
                <a:gridCol w="981178"/>
                <a:gridCol w="981178"/>
                <a:gridCol w="981178"/>
                <a:gridCol w="981178"/>
                <a:gridCol w="981178"/>
                <a:gridCol w="873361"/>
                <a:gridCol w="804388"/>
              </a:tblGrid>
              <a:tr h="299045">
                <a:tc row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Mokyklos pavadinimas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Lietuvių kalba ir literatūra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Menai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Technologijos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090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Neišlaikė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Laikiusiųjų skaičius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Egzamino pažymio vidurkis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Neišlaikė</a:t>
                      </a: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360301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Ariogalos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7,5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446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Betygalos Maironio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4,5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10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8,6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Nemakščių Martyno Mažvydo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6,8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Prezidento Jono Žemaičio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18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5,3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 smtClean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9,4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11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8,6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301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Šiluvos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10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7,3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5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Viduklės Simono Stanevičiaus gimnazija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 </a:t>
                      </a: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090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VšĮ Raseinių</a:t>
                      </a:r>
                      <a:r>
                        <a:rPr lang="lt-LT" sz="1200" b="1" baseline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 technologijos ir verslo mokykla</a:t>
                      </a:r>
                      <a:endParaRPr lang="lt-LT" sz="1200" b="1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43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4,7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43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8,2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2022 m.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82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5,3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14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8,45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75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8,14</a:t>
                      </a: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2021 m.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103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5,15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14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8,07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8,26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endParaRPr lang="lt-LT" sz="120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0145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Iš viso 2020 </a:t>
                      </a:r>
                      <a:r>
                        <a:rPr lang="lt-LT" sz="1200" b="0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m. 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53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4,8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lt-LT" sz="1200" b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9,6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50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200" b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8,8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  <a:cs typeface="Times New Roman" pitchFamily="18"/>
                        </a:rPr>
                        <a:t> 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269"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 Šalyje </a:t>
                      </a: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2022 </a:t>
                      </a:r>
                      <a:r>
                        <a:rPr lang="lt-LT" sz="1200" b="1" dirty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m. </a:t>
                      </a: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7164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4,92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295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1181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9,25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5008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lt-LT" sz="12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8,27</a:t>
                      </a:r>
                      <a:endParaRPr lang="lt-LT" sz="1200" b="1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lt-LT" sz="1200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Times New Roman" pitchFamily="18"/>
                        </a:rPr>
                        <a:t>11</a:t>
                      </a:r>
                      <a:endParaRPr lang="lt-LT" sz="1200" baseline="0" dirty="0">
                        <a:solidFill>
                          <a:srgbClr val="000000"/>
                        </a:solidFill>
                        <a:latin typeface="Times New Roman" pitchFamily="18"/>
                        <a:ea typeface="Times New Roman" pitchFamily="18"/>
                      </a:endParaRPr>
                    </a:p>
                  </a:txBody>
                  <a:tcPr marL="56573" marR="56573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6083" name="Pavadinimas 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Ctr="1"/>
          <a:lstStyle/>
          <a:p>
            <a:pPr algn="ctr" eaLnBrk="1"/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mokyklinių brandos egzaminų rezultatai</a:t>
            </a:r>
          </a:p>
        </p:txBody>
      </p:sp>
      <p:pic>
        <p:nvPicPr>
          <p:cNvPr id="46084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mokyklinių brandos egzaminų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MBE šiais mokslo metais laikė mažesnis abiturientų skaičius nei 2021 m., tačiau didesnis nei 2020 m. (2020 m. – 53, 2021 m. – 103, 2022 m. – 75).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Menų mokyklinį egzaminą laikė tas pats abiturientų skaičius kaip ir 2021 m. – 14. 2020 m laikė tik 5 abiturientai.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Technologijų mokyklinį brandos egzaminą laikė mažesnis abiturientų skaičius nei 2021 m., tačiau didesnis nei 2020 m. (2020 m. – 50, 2021 m. – 95, 2022 m. – 75).</a:t>
            </a:r>
          </a:p>
          <a:p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4130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mokyklinių brandos egzaminų rezultatai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MBE pažymio vidurkis aukštesnis nei praėjusių dviejų metų laikotarpyje (2020 m. – 4,8, 2021 m. – 5,15, 2022 m. – 5,3). 2022 m. vienas abiturientas neišlaikė lietuvių kalbos ir literatūros MB egzamino, 2020 m., 2021 m. tokių abiturientų nebuvo.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Menų mokyklinio egzamino rezultatai geri: 2022 m. pažymio vidurkis aukštesnis nei 2021 m., tačiau mažesnis už 2020 m.(2020 m. – 9,6, 2021 m. – 8,07, 2022 m. – 8,45).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Technologijų mokyklinio brandos egzamino rezultatai taip pat geri, tačiau šių metų rezultatas žemiausias trejų metų laikotarpyje (2020 m. – 8,8, 2021 m. – 8,26, 2022 m. – 8,14). </a:t>
            </a:r>
          </a:p>
          <a:p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3315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m. tolesnė Raseinių rajono 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mokyklų dešimtokų veikla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altLang="lt-LT" sz="2900" dirty="0" smtClean="0">
              <a:latin typeface="Calibri Light" panose="020F0302020204030204" pitchFamily="34" charset="0"/>
            </a:endParaRP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381424"/>
              </p:ext>
            </p:extLst>
          </p:nvPr>
        </p:nvGraphicFramePr>
        <p:xfrm>
          <a:off x="838200" y="1432953"/>
          <a:ext cx="10515600" cy="5368442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</a:tblPr>
              <a:tblGrid>
                <a:gridCol w="97987"/>
                <a:gridCol w="1928435"/>
                <a:gridCol w="978034"/>
                <a:gridCol w="1429181"/>
                <a:gridCol w="1266628"/>
                <a:gridCol w="1140586"/>
                <a:gridCol w="1288254"/>
                <a:gridCol w="1325443"/>
                <a:gridCol w="1061052"/>
              </a:tblGrid>
              <a:tr h="357885">
                <a:tc rowSpan="2"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Mokyklos pavadinimas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Mok. sk.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2021-09-01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Gavo PUP pažymėjimą pagal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individualizuotą programą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Pagrindinį išsilavinimą įgijo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 (skaičius ir %)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Siekia vidurinio išsilavinimo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Nesimoko (dirba, išvyko į užsienį ir kt.)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761">
                <a:tc gridSpan="2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Patikrinus mokymosi pasiekimus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kiti atvejai (atleistas medikų ir pan.)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Bendr. ugd.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mokyklose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(sk. ir %)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profesinėse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mokyklose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(sk. ir %)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9253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Ariogalos  gimnazija 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58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55/100</a:t>
                      </a: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40/72,7</a:t>
                      </a: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68570" marR="6857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14/25,5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68570" marR="6857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1/1,81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607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Betygalos Maironio g</a:t>
                      </a:r>
                      <a:r>
                        <a:rPr lang="lt-LT" sz="1100" b="1" dirty="0" err="1" smtClean="0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imnazija</a:t>
                      </a:r>
                      <a:r>
                        <a:rPr lang="lt-LT" sz="1100" b="1" dirty="0" smtClean="0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 (pagrindinė mokykla)</a:t>
                      </a:r>
                      <a:endParaRPr lang="lt-LT" sz="1100" b="1" dirty="0">
                        <a:solidFill>
                          <a:srgbClr val="0070C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8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7/87,5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/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3/42,85%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3/42,85%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/>
                      </a:pPr>
                      <a:r>
                        <a:rPr lang="lt-LT" sz="1100" b="1" baseline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885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Nemakščių Martyno Mažvydo gimnazija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12</a:t>
                      </a: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 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12/100</a:t>
                      </a: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 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12/100</a:t>
                      </a: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 %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 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 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885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Prezidento Jono Žemaičio gimnazija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120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118/100</a:t>
                      </a:r>
                      <a:r>
                        <a:rPr lang="lt-LT" sz="1100" b="1" i="0" u="none" strike="noStrike" cap="none" baseline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111/94,07</a:t>
                      </a:r>
                      <a:r>
                        <a:rPr lang="lt-LT" sz="1100" b="1" i="0" u="none" strike="noStrike" cap="none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7/5,93</a:t>
                      </a:r>
                      <a:r>
                        <a:rPr lang="lt-LT" sz="1100" b="1" i="0" u="none" strike="noStrike" cap="none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529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Šiluvos gimnazija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20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20/100</a:t>
                      </a:r>
                      <a:r>
                        <a:rPr lang="lt-LT" sz="1100" b="1" i="0" u="none" strike="noStrike" cap="none" baseline="0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16/80</a:t>
                      </a:r>
                      <a:r>
                        <a:rPr lang="lt-LT" sz="1100" b="1" i="0" u="none" strike="noStrike" cap="none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222222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2/10</a:t>
                      </a:r>
                      <a:r>
                        <a:rPr lang="lt-LT" sz="1100" b="1" i="0" u="none" strike="noStrike" cap="none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6986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222222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2/10</a:t>
                      </a:r>
                      <a:r>
                        <a:rPr lang="lt-LT" sz="1100" b="1" i="0" u="none" strike="noStrike" cap="none" baseline="0" dirty="0" smtClean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%</a:t>
                      </a:r>
                      <a:endParaRPr lang="lt-LT" sz="1100" b="1" dirty="0" smtClean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indent="6986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885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Viduklės Simono Stanevičiaus gimnazija</a:t>
                      </a: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 </a:t>
                      </a: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36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t-LT" sz="1100" b="1" dirty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34/97,14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33/97,06%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1/ 2,94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53"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Girkalnio pagrindinė mokykla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9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9/100</a:t>
                      </a: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5/55,55%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4/44,44</a:t>
                      </a: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 dirty="0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86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t-BR" sz="1100" b="1" dirty="0">
                          <a:solidFill>
                            <a:srgbClr val="0070C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Raseinių specialioji mokykla</a:t>
                      </a:r>
                      <a:endParaRPr lang="lt-LT" sz="1100" b="1" dirty="0">
                        <a:solidFill>
                          <a:srgbClr val="0070C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7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7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6/85,7%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 smtClean="0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  <a:endParaRPr lang="lt-LT" sz="1100" b="1" dirty="0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842">
                <a:tc gridSpan="2"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Iš</a:t>
                      </a:r>
                      <a:r>
                        <a:rPr lang="lt-LT" sz="1100" b="1" baseline="0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 viso 2022 m.</a:t>
                      </a:r>
                      <a:endParaRPr lang="lt-LT" sz="1100" b="1" dirty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270</a:t>
                      </a:r>
                      <a:endParaRPr lang="lt-LT" sz="1100" b="1" dirty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9</a:t>
                      </a:r>
                      <a:endParaRPr lang="lt-LT" sz="1100" b="1" dirty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100" b="1" dirty="0" smtClean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255/94,44%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  <a:endParaRPr lang="lt-LT" sz="1100" b="1" dirty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100" b="1" dirty="0" smtClean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226/88,62%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1100" b="1" dirty="0" smtClean="0">
                        <a:solidFill>
                          <a:srgbClr val="C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31/12,1</a:t>
                      </a:r>
                      <a:r>
                        <a:rPr kumimoji="0" lang="lt-LT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100" b="1" dirty="0" smtClean="0">
                          <a:solidFill>
                            <a:srgbClr val="C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3/1,17</a:t>
                      </a:r>
                      <a:r>
                        <a:rPr kumimoji="0" lang="lt-LT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879"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lt-LT" sz="11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2021 </a:t>
                      </a: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m.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263</a:t>
                      </a:r>
                      <a:endParaRPr lang="lt-LT" sz="1100" b="1" dirty="0">
                        <a:solidFill>
                          <a:schemeClr val="tx1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8/3,08%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lt-LT" sz="1100" b="1" dirty="0">
                        <a:solidFill>
                          <a:schemeClr val="tx1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250/96,52%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t-LT" sz="1100" b="1" dirty="0">
                        <a:solidFill>
                          <a:schemeClr val="tx1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203/78,37%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46/17,76%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100" b="1" dirty="0"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4/1,54%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942"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   2020 m.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292</a:t>
                      </a:r>
                      <a:r>
                        <a:rPr lang="pt-BR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*</a:t>
                      </a:r>
                      <a:endParaRPr lang="lt-LT" sz="1100" b="1"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11/3,8 %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272/96,9 %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-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234/86,0 %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37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/</a:t>
                      </a: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13,6</a:t>
                      </a:r>
                      <a:r>
                        <a:rPr lang="lt-LT" sz="1100" b="1" baseline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1/0,4 %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942"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lt-LT" sz="1100" b="1">
                        <a:latin typeface="Calibri" pitchFamily="34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lt-LT" sz="1100" b="1">
                          <a:latin typeface="Times New Roman" pitchFamily="18"/>
                          <a:cs typeface="Times New Roman" pitchFamily="18"/>
                        </a:rPr>
                        <a:t>2019 m. </a:t>
                      </a:r>
                    </a:p>
                  </a:txBody>
                  <a:tcPr marL="36292" marR="36292" marT="0" marB="0" anchor="ctr"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</a:t>
                      </a: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06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6/1 %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284/99,3 %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2/0,7 %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239/85,0 %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44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/</a:t>
                      </a: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15,2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6/2,1 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lt-LT" sz="1100" b="1">
                          <a:latin typeface="Times New Roman" pitchFamily="18"/>
                          <a:cs typeface="Times New Roman" pitchFamily="18"/>
                        </a:rPr>
                        <a:t>2018 m. </a:t>
                      </a:r>
                    </a:p>
                  </a:txBody>
                  <a:tcPr marL="36292" marR="36292" marT="0" marB="0" anchor="ctr"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</a:t>
                      </a: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27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12/3,9 %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30</a:t>
                      </a: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</a:t>
                      </a:r>
                      <a:r>
                        <a:rPr lang="lt-LT" sz="1100" b="1"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/95,9 %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1/0,3 %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254/83,0 %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</a:t>
                      </a: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0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/</a:t>
                      </a:r>
                      <a:r>
                        <a:rPr lang="lt-LT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16,3 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%</a:t>
                      </a:r>
                      <a:endParaRPr lang="lt-LT" sz="1100" b="1">
                        <a:solidFill>
                          <a:srgbClr val="000000"/>
                        </a:solidFill>
                        <a:latin typeface="Times New Roman" pitchFamily="18"/>
                        <a:ea typeface="Calibri" pitchFamily="34"/>
                        <a:cs typeface="Times New Roman" pitchFamily="18"/>
                      </a:endParaRP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1100" b="1" dirty="0"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34"/>
                          <a:cs typeface="Times New Roman" pitchFamily="18"/>
                        </a:rPr>
                        <a:t>5/1,6%</a:t>
                      </a:r>
                    </a:p>
                  </a:txBody>
                  <a:tcPr marL="36292" marR="36292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0321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193190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Apibendrinant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88,62 proc. dešimtokų siekia vidurinio išsilavinimo bendrojo ugdymo mokyklose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12,1 proc. – profesinėse mokyklose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1,17 proc. – nesimoko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Daugiau dešimtokų siekia vidurinio išsilavinimo bendrojo ugdymo mokyklose nei ankstesniais metais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253227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m. tolesnė Raseinių rajono 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mokyklų abiturientų veikla</a:t>
            </a:r>
            <a:b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altLang="lt-LT" sz="2900" dirty="0" smtClean="0">
              <a:latin typeface="Calibri Light" panose="020F0302020204030204" pitchFamily="34" charset="0"/>
            </a:endParaRPr>
          </a:p>
        </p:txBody>
      </p:sp>
      <p:pic>
        <p:nvPicPr>
          <p:cNvPr id="50321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527509"/>
              </p:ext>
            </p:extLst>
          </p:nvPr>
        </p:nvGraphicFramePr>
        <p:xfrm>
          <a:off x="775062" y="1341437"/>
          <a:ext cx="10450150" cy="5453401"/>
        </p:xfrm>
        <a:graphic>
          <a:graphicData uri="http://schemas.openxmlformats.org/drawingml/2006/table">
            <a:tbl>
              <a:tblPr/>
              <a:tblGrid>
                <a:gridCol w="137140"/>
                <a:gridCol w="2186307"/>
                <a:gridCol w="1246467"/>
                <a:gridCol w="1246465"/>
                <a:gridCol w="1456714"/>
                <a:gridCol w="1456713"/>
                <a:gridCol w="1360172"/>
                <a:gridCol w="1360172"/>
              </a:tblGrid>
              <a:tr h="240536">
                <a:tc rowSpan="2"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Mokyklos pavadinimas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Iš viso abiturientų,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gavusių brandos atestatus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Įstojo į aukštąsias mokyklas (skaičius ir proc.)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Iš jų: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Įstojo į profesines mokyklas (skaičius ir proc.)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Nesimoko (dirba)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(skaičius ir proc.)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6221">
                <a:tc gridSpan="2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 universitetus (skaičius ir proc.)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į neuniversitetines aukštąsias mokyklas (skaičius ir proc.)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2397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Ariogalos gimnazija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23/57,5 %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14/35 %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9/22,5 %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5/12,5 %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12/30 %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999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Betygalos Maironio gimnazija (pagrindinė mokykla)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2/50 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2/50 %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2/13,4 %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587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Nemakščių Martyno Mažvydo gimnazija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9/64 %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5/36 %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4/28 %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3/22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2/14 % 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587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86/71 %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53/61,6 %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33/38,4 %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13/10,8 %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22/18,2 %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257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Suaugusiųjų klasės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lt-LT" altLang="lt-L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257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Šiluvos gimnazija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kumimoji="0" lang="pt-BR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41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Viduklės Simono Stanevičiaus gimnazija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23/76,6 %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/60,87 %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9/39,13 %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3/10 %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4/13,33 % (iš jų 2 savanoriai)</a:t>
                      </a:r>
                      <a:endParaRPr kumimoji="0" lang="lt-LT" altLang="lt-L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0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Iš viso 2022 m.</a:t>
                      </a: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</a:t>
                      </a: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149/63,40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90/60,40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59/39,59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28/11,91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55/23,40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0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 m.</a:t>
                      </a: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</a:t>
                      </a: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135/60,26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83/61,48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52/38,5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28/12,5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59/26,33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350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2020 m. 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230</a:t>
                      </a: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136/59,1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88/64,7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48/35,3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27/11,7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67/29,1</a:t>
                      </a: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17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m.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155/61,3%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94/60,6%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61/39,4%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22/8,7%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74/29,2%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541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m. 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158/60,5%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94/59,5%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64/40,5%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7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20/7,7%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72/27,6%</a:t>
                      </a:r>
                      <a:endParaRPr kumimoji="0" lang="lt-LT" altLang="lt-L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70" marR="55870" marT="7757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077654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Apibendrinant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Penkerių metų laikotarpyje didžiausias procentas abiturientų įstojo į aukštąsias mokyklas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Penkerių metų laikotarpyje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mažiausias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procentas abiturientų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niekur nesimoko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Trejų paskutinių metų laikotarpyje abiturientų, įstojusių į profesines mokyklas, skaičius stabilus</a:t>
            </a:r>
          </a:p>
        </p:txBody>
      </p:sp>
      <p:pic>
        <p:nvPicPr>
          <p:cNvPr id="4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789311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avadinimas 1"/>
          <p:cNvSpPr txBox="1">
            <a:spLocks noGrp="1"/>
          </p:cNvSpPr>
          <p:nvPr>
            <p:ph type="title"/>
          </p:nvPr>
        </p:nvSpPr>
        <p:spPr>
          <a:xfrm>
            <a:off x="704850" y="457200"/>
            <a:ext cx="4171950" cy="1600200"/>
          </a:xfrm>
        </p:spPr>
        <p:txBody>
          <a:bodyPr anchorCtr="1"/>
          <a:lstStyle/>
          <a:p>
            <a:pPr algn="ctr" eaLnBrk="1"/>
            <a:r>
              <a:rPr altLang="lt-LT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LR ŠMSM REKOMENDACIJOS*</a:t>
            </a:r>
          </a:p>
        </p:txBody>
      </p:sp>
      <p:sp>
        <p:nvSpPr>
          <p:cNvPr id="51203" name="Turinio vietos rezervavimo ženklas 2"/>
          <p:cNvSpPr txBox="1">
            <a:spLocks noGrp="1"/>
          </p:cNvSpPr>
          <p:nvPr>
            <p:ph type="body" idx="2"/>
          </p:nvPr>
        </p:nvSpPr>
        <p:spPr>
          <a:xfrm>
            <a:off x="5148263" y="1525588"/>
            <a:ext cx="6172200" cy="4873625"/>
          </a:xfrm>
        </p:spPr>
        <p:txBody>
          <a:bodyPr/>
          <a:lstStyle/>
          <a:p>
            <a:pPr eaLnBrk="1">
              <a:lnSpc>
                <a:spcPct val="80000"/>
              </a:lnSpc>
            </a:pPr>
            <a:r>
              <a:rPr lang="lt-LT"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iekti mokinių pažangos, mokantis vidurinio ugdymo programos matematikos, užsienio kalbų, chemijos, informacinių technologijų dalykų. </a:t>
            </a:r>
            <a:r>
              <a:rPr lang="lt-LT"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alt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augiau dėmesio skirti mokinių kompetencijų tobulinimui, skatinant juos dalyvauti dalykinėse olimpiadose, konkursuose. </a:t>
            </a:r>
          </a:p>
          <a:p>
            <a:pPr eaLnBrk="1">
              <a:lnSpc>
                <a:spcPct val="80000"/>
              </a:lnSpc>
            </a:pPr>
            <a:endParaRPr lang="lt-LT" alt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80000"/>
              </a:lnSpc>
            </a:pPr>
            <a:endParaRPr lang="lt-LT" alt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>
              <a:lnSpc>
                <a:spcPct val="70000"/>
              </a:lnSpc>
            </a:pPr>
            <a:r>
              <a:rPr lang="lt-LT" altLang="lt-LT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*Rekomendacijos pateiktos iš LR ŠMSM leidinio „Lietuva. Švietimas šalyje ir regionuose </a:t>
            </a:r>
            <a:r>
              <a:rPr lang="lt-LT" altLang="lt-LT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2022. </a:t>
            </a:r>
            <a:r>
              <a:rPr lang="lt-LT" altLang="lt-LT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Įtraukusis</a:t>
            </a:r>
            <a:r>
              <a:rPr lang="lt-LT" altLang="lt-LT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ugdymas“.</a:t>
            </a:r>
            <a:endParaRPr lang="lt-LT" altLang="lt-LT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80000"/>
              </a:lnSpc>
            </a:pPr>
            <a:endParaRPr alt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Turinio vietos rezervavimo ženklas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597259"/>
            <a:ext cx="3932237" cy="2731869"/>
          </a:xfrm>
        </p:spPr>
      </p:pic>
      <p:pic>
        <p:nvPicPr>
          <p:cNvPr id="51206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77788"/>
            <a:ext cx="760614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vadinimas 5"/>
          <p:cNvSpPr txBox="1">
            <a:spLocks noGrp="1"/>
          </p:cNvSpPr>
          <p:nvPr>
            <p:ph type="title"/>
          </p:nvPr>
        </p:nvSpPr>
        <p:spPr>
          <a:xfrm>
            <a:off x="838200" y="747713"/>
            <a:ext cx="10515600" cy="1325562"/>
          </a:xfrm>
        </p:spPr>
        <p:txBody>
          <a:bodyPr anchorCtr="1">
            <a:no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kern="0" dirty="0" smtClean="0">
                <a:latin typeface="Times New Roman" pitchFamily="18"/>
                <a:cs typeface="Times New Roman" pitchFamily="18"/>
              </a:rPr>
              <a:t>2022 m. Raseinių rajono savivaldybės abiturientų VBE ugdymo turinio dalykų rezultatų pagal  lygius suvestinė (</a:t>
            </a:r>
            <a:r>
              <a:rPr sz="3200" kern="0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kandidatų sk. ir surinktų balų %)</a:t>
            </a:r>
            <a:r>
              <a:rPr sz="3200" kern="0" dirty="0" smtClean="0">
                <a:latin typeface="Times New Roman" pitchFamily="18"/>
                <a:cs typeface="Times New Roman" pitchFamily="18"/>
              </a:rPr>
              <a:t/>
            </a:r>
            <a:br>
              <a:rPr sz="3200" kern="0" dirty="0" smtClean="0">
                <a:latin typeface="Times New Roman" pitchFamily="18"/>
                <a:cs typeface="Times New Roman" pitchFamily="18"/>
              </a:rPr>
            </a:br>
            <a:endParaRPr sz="3200" dirty="0" smtClean="0"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4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430555"/>
              </p:ext>
            </p:extLst>
          </p:nvPr>
        </p:nvGraphicFramePr>
        <p:xfrm>
          <a:off x="789215" y="2239530"/>
          <a:ext cx="10613570" cy="4064078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1990564"/>
                <a:gridCol w="1422350"/>
                <a:gridCol w="1706128"/>
                <a:gridCol w="1421772"/>
                <a:gridCol w="1326986"/>
                <a:gridCol w="1372885"/>
                <a:gridCol w="1372885"/>
              </a:tblGrid>
              <a:tr h="394630"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Dalykai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16-35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36-85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86-99 balai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100 balų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Neišlaikė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latin typeface="Times New Roman" pitchFamily="18"/>
                          <a:ea typeface="Batang"/>
                          <a:cs typeface="Times New Roman" pitchFamily="18"/>
                        </a:rPr>
                        <a:t>Vidurkis</a:t>
                      </a:r>
                      <a:endParaRPr lang="lt-LT" sz="1400" b="1" dirty="0">
                        <a:latin typeface="Times New Roman" pitchFamily="18"/>
                        <a:ea typeface="Batang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11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Lietuvių kalba ir literatūra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52/26,26%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104/52,53%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34/17,17%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2/1,01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6/3,03%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55,34</a:t>
                      </a:r>
                      <a:endParaRPr lang="lt-LT" sz="1400" b="1" i="0" u="none" strike="noStrike" cap="none" baseline="0" dirty="0">
                        <a:solidFill>
                          <a:srgbClr val="00B05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44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Anglų kalba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32/16,58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133/68,91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25/12,95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1/0,52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2/1,04</a:t>
                      </a:r>
                      <a:r>
                        <a:rPr lang="lt-LT" sz="1400" b="1" dirty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58,42</a:t>
                      </a:r>
                      <a:endParaRPr lang="lt-LT" sz="1400" b="1" i="0" u="none" strike="noStrike" cap="none" baseline="0" dirty="0">
                        <a:solidFill>
                          <a:srgbClr val="FF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636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Times New Roman" pitchFamily="18"/>
                          <a:ea typeface="Batang"/>
                          <a:cs typeface="Times New Roman" pitchFamily="18"/>
                        </a:rPr>
                        <a:t>Matematika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72/43,37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24/14,46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1/0,6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1/0,6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 smtClean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68/40,96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18,07</a:t>
                      </a:r>
                      <a:endParaRPr lang="lt-LT" sz="1400" b="1" i="0" u="none" strike="noStrike" cap="none" baseline="0" dirty="0">
                        <a:solidFill>
                          <a:srgbClr val="FF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40" marB="4574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79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IT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13/48,15%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13/48,15%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1/3,7%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38,89</a:t>
                      </a:r>
                      <a:endParaRPr lang="lt-LT" sz="1400" b="1" i="0" u="none" strike="noStrike" cap="none" baseline="0" dirty="0">
                        <a:solidFill>
                          <a:srgbClr val="00B05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79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Fizika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5/45,45%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6/54,55%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42,55</a:t>
                      </a:r>
                      <a:endParaRPr lang="lt-LT" sz="1400" b="1" i="0" u="none" strike="noStrike" cap="none" baseline="0" dirty="0">
                        <a:solidFill>
                          <a:srgbClr val="FF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Chemija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5/35,71%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8/57,14%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1/7,14%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40,07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Biologija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33/38,37%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50/58,14%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3/3,49%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43,92</a:t>
                      </a:r>
                      <a:endParaRPr lang="lt-LT" sz="1400" b="1" i="0" u="none" strike="noStrike" cap="none" baseline="0" dirty="0">
                        <a:solidFill>
                          <a:srgbClr val="FF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78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Istorija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46/39,66%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63/54,31%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7/6,03%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FF0000"/>
                          </a:solidFill>
                          <a:latin typeface="Times New Roman" pitchFamily="18"/>
                          <a:cs typeface="Times New Roman" pitchFamily="18"/>
                        </a:rPr>
                        <a:t>46,76</a:t>
                      </a:r>
                      <a:endParaRPr lang="lt-LT" sz="1400" b="1" i="0" u="none" strike="noStrike" cap="none" baseline="0" dirty="0">
                        <a:solidFill>
                          <a:srgbClr val="FF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21" marB="4572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813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Times New Roman" pitchFamily="18"/>
                          <a:ea typeface="Batang"/>
                          <a:cs typeface="Times New Roman" pitchFamily="18"/>
                        </a:rPr>
                        <a:t>Geografija</a:t>
                      </a:r>
                    </a:p>
                  </a:txBody>
                  <a:tcPr marL="68589" marR="68589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11/29,73%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21/56,76%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5/13,51</a:t>
                      </a:r>
                      <a:r>
                        <a:rPr lang="lt-LT" sz="1400" b="1" dirty="0" smtClean="0">
                          <a:solidFill>
                            <a:schemeClr val="tx1"/>
                          </a:solidFill>
                          <a:latin typeface="Times New Roman" pitchFamily="18"/>
                          <a:ea typeface="Batang"/>
                          <a:cs typeface="Times New Roman" pitchFamily="18"/>
                        </a:rPr>
                        <a:t>%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-</a:t>
                      </a:r>
                      <a:endParaRPr lang="lt-LT" sz="1400" b="1" i="0" u="none" strike="noStrike" cap="none" baseline="0" dirty="0">
                        <a:solidFill>
                          <a:schemeClr val="tx1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lt-LT" sz="1400" b="1" i="0" u="none" strike="noStrike" cap="none" baseline="0" dirty="0" smtClean="0">
                          <a:solidFill>
                            <a:srgbClr val="00B050"/>
                          </a:solidFill>
                          <a:latin typeface="Times New Roman" pitchFamily="18"/>
                          <a:cs typeface="Times New Roman" pitchFamily="18"/>
                        </a:rPr>
                        <a:t>54,38</a:t>
                      </a:r>
                      <a:endParaRPr lang="lt-LT" sz="1400" b="1" i="0" u="none" strike="noStrike" cap="none" baseline="0" dirty="0">
                        <a:solidFill>
                          <a:srgbClr val="00B05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9" marR="91449" marT="45731" marB="45731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lietuvių kalbos ir literatūros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6259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533261"/>
              </p:ext>
            </p:extLst>
          </p:nvPr>
        </p:nvGraphicFramePr>
        <p:xfrm>
          <a:off x="931817" y="2055812"/>
          <a:ext cx="10548982" cy="4379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5236"/>
                <a:gridCol w="693296"/>
                <a:gridCol w="942521"/>
                <a:gridCol w="1015023"/>
                <a:gridCol w="906269"/>
                <a:gridCol w="942521"/>
                <a:gridCol w="815642"/>
                <a:gridCol w="910801"/>
                <a:gridCol w="747673"/>
              </a:tblGrid>
              <a:tr h="437982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16917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5376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31.78%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7631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45.11%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12.87%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48,26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26.26%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52.53%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55,34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53.85%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22.12%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1.92%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61,55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25.64%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52,44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26,14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Šiluvos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44.44%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22.22%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49,67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32.14%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10.71%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37982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Viešoji įstaiga Raseinių technologijos ir verslo mokykla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33.33%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11,33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</a:t>
            </a:r>
            <a:r>
              <a:rPr lang="lt-LT" altLang="lt-L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savivaldybės abiturientų </a:t>
            </a:r>
            <a:r>
              <a:rPr alt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ir literatūros VBE gautų balų vidurkiai</a:t>
            </a: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210475"/>
              </p:ext>
            </p:extLst>
          </p:nvPr>
        </p:nvGraphicFramePr>
        <p:xfrm>
          <a:off x="838200" y="2992438"/>
          <a:ext cx="10515600" cy="128587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  <a:gridCol w="1051560"/>
              </a:tblGrid>
              <a:tr h="371026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</a:tr>
              <a:tr h="914849"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Lietuvių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kalba ir literatūra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45,8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47,6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45,9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39,8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54,3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48,5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47,7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49,98</a:t>
                      </a:r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55,34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T="45742" marB="45742"/>
                </a:tc>
              </a:tr>
            </a:tbl>
          </a:graphicData>
        </a:graphic>
      </p:graphicFrame>
      <p:sp>
        <p:nvSpPr>
          <p:cNvPr id="4" name="TextBox 6"/>
          <p:cNvSpPr txBox="1"/>
          <p:nvPr/>
        </p:nvSpPr>
        <p:spPr>
          <a:xfrm>
            <a:off x="4656138" y="4759759"/>
            <a:ext cx="6697662" cy="1754326"/>
          </a:xfrm>
          <a:prstGeom prst="rect">
            <a:avLst/>
          </a:prstGeom>
          <a:noFill/>
          <a:ln w="9528" cap="flat">
            <a:solidFill>
              <a:srgbClr val="00B050"/>
            </a:solidFill>
            <a:prstDash val="solid"/>
            <a:miter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2022 </a:t>
            </a: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metų visos Lietuvos vidurkis – </a:t>
            </a:r>
            <a:r>
              <a:rPr lang="lt-LT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48,26</a:t>
            </a: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balai.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Raseinių </a:t>
            </a:r>
            <a:r>
              <a:rPr lang="lt-LT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rajono lietuvių kalbos ir literatūros VBE gautų balų vidurkis aukštesnis už  Lietuvos vidurkį</a:t>
            </a: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Laikė 198 kandidatai, 20 daugiau nei pernai.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Neišlaikiusiųjų procentas nuo 2020 m. mažėja (2020 m.-7,4 proc., 2021 m. – 5,62 proc., 2022 m. – 3,03 proc.)</a:t>
            </a:r>
            <a:endParaRPr lang="lt-LT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9252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963" y="5556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NMPP*, 2022 metų lietuvių kalbos ir literatūros VBE išlaikymo lygiai</a:t>
            </a:r>
          </a:p>
        </p:txBody>
      </p:sp>
      <p:pic>
        <p:nvPicPr>
          <p:cNvPr id="8196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urinio vietos rezervavimo ženklas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9328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57019" y="6165562"/>
            <a:ext cx="287250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t-LT" dirty="0" smtClean="0"/>
              <a:t>*</a:t>
            </a:r>
            <a:r>
              <a:rPr lang="lt-L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NMPP rašymo užduoties rezultatai</a:t>
            </a:r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avadinimas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algn="ctr" eaLnBrk="1"/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metų IT VBE šalies, </a:t>
            </a:r>
            <a:b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rajono ir mokyklų rezultatai</a:t>
            </a:r>
          </a:p>
        </p:txBody>
      </p:sp>
      <p:pic>
        <p:nvPicPr>
          <p:cNvPr id="10243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61913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606470"/>
              </p:ext>
            </p:extLst>
          </p:nvPr>
        </p:nvGraphicFramePr>
        <p:xfrm>
          <a:off x="1293091" y="1993900"/>
          <a:ext cx="9932122" cy="4415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6171"/>
                <a:gridCol w="652755"/>
                <a:gridCol w="887407"/>
                <a:gridCol w="955667"/>
                <a:gridCol w="853274"/>
                <a:gridCol w="887407"/>
                <a:gridCol w="767947"/>
                <a:gridCol w="857542"/>
                <a:gridCol w="703952"/>
              </a:tblGrid>
              <a:tr h="551918"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Organizacija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Kand. sk.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Neišlaikė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Nevertinti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16-35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36-85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86-99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Vid.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Visa Lietuva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49.76%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10.59%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2.66%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37,48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48.15%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48.15%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38,89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Prezidento Jono Žemaičio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5.26%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474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42.11%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52.63%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41,74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Ariogalos gimnazija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Betygalos Maironio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Nemakščių Martyno Mažvydo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918">
                <a:tc>
                  <a:txBody>
                    <a:bodyPr/>
                    <a:lstStyle/>
                    <a:p>
                      <a:pPr algn="l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Raseinių r. Viduklės Simono Stanevičiaus gimnazija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b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lt-LT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avadinimas 1"/>
          <p:cNvSpPr txBox="1">
            <a:spLocks noGrp="1"/>
          </p:cNvSpPr>
          <p:nvPr>
            <p:ph type="title"/>
          </p:nvPr>
        </p:nvSpPr>
        <p:spPr>
          <a:xfrm>
            <a:off x="838200" y="906463"/>
            <a:ext cx="10515600" cy="1325562"/>
          </a:xfrm>
        </p:spPr>
        <p:txBody>
          <a:bodyPr anchorCtr="1"/>
          <a:lstStyle/>
          <a:p>
            <a:pPr algn="ctr" eaLnBrk="1"/>
            <a:r>
              <a:rPr alt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2022 metų informacinių technologijų VBE </a:t>
            </a:r>
            <a:br>
              <a:rPr alt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alt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gautų balų vidurkiai</a:t>
            </a:r>
            <a:endParaRPr altLang="lt-LT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372111"/>
              </p:ext>
            </p:extLst>
          </p:nvPr>
        </p:nvGraphicFramePr>
        <p:xfrm>
          <a:off x="369454" y="2524349"/>
          <a:ext cx="11453092" cy="127979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399077"/>
                <a:gridCol w="891543"/>
                <a:gridCol w="1145309"/>
                <a:gridCol w="1145309"/>
                <a:gridCol w="1145309"/>
                <a:gridCol w="1145309"/>
                <a:gridCol w="1145309"/>
                <a:gridCol w="1145309"/>
                <a:gridCol w="1145309"/>
                <a:gridCol w="1145309"/>
              </a:tblGrid>
              <a:tr h="639763">
                <a:tc>
                  <a:txBody>
                    <a:bodyPr/>
                    <a:lstStyle/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2014</a:t>
                      </a:r>
                      <a:r>
                        <a:rPr lang="lt-LT" sz="1800" baseline="0">
                          <a:latin typeface="Times New Roman" pitchFamily="18"/>
                          <a:cs typeface="Times New Roman" pitchFamily="18"/>
                        </a:rPr>
                        <a:t> m.</a:t>
                      </a:r>
                      <a:endParaRPr lang="lt-LT" sz="180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2015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2016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2017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2018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2019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1" marR="91441" marT="45697" marB="45697"/>
                </a:tc>
              </a:tr>
              <a:tr h="639763">
                <a:tc>
                  <a:txBody>
                    <a:bodyPr/>
                    <a:lstStyle/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Informacinės technologijos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33,5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63,9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69,3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59,5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49,2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56,4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>
                          <a:latin typeface="Times New Roman" pitchFamily="18"/>
                          <a:cs typeface="Times New Roman" pitchFamily="18"/>
                        </a:rPr>
                        <a:t>41,7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55,94</a:t>
                      </a:r>
                    </a:p>
                  </a:txBody>
                  <a:tcPr marL="91441" marR="91441" marT="45697" marB="45697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lt-LT" sz="1800" dirty="0" smtClean="0">
                          <a:latin typeface="Times New Roman" pitchFamily="18"/>
                          <a:cs typeface="Times New Roman" pitchFamily="18"/>
                        </a:rPr>
                        <a:t>38,89</a:t>
                      </a:r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1" marR="91441" marT="45697" marB="45697"/>
                </a:tc>
              </a:tr>
            </a:tbl>
          </a:graphicData>
        </a:graphic>
      </p:graphicFrame>
      <p:sp>
        <p:nvSpPr>
          <p:cNvPr id="39971" name="TextBox 6"/>
          <p:cNvSpPr txBox="1">
            <a:spLocks noChangeArrowheads="1"/>
          </p:cNvSpPr>
          <p:nvPr/>
        </p:nvSpPr>
        <p:spPr bwMode="auto">
          <a:xfrm>
            <a:off x="4170797" y="4373563"/>
            <a:ext cx="7550150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metų visos Lietuvos vidurkis – </a:t>
            </a:r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37,48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balai.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rajono informacinių technologijų VBE gautų balų vidurkis </a:t>
            </a:r>
            <a:r>
              <a:rPr lang="lt-LT" alt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viršija </a:t>
            </a: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Lietuvos vidurkį. </a:t>
            </a:r>
            <a:endParaRPr lang="lt-LT" altLang="lt-LT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Šiais metais IT VBE rinkosi didžiausias abiturientų skaičius per trejus metus (2020 m. – 24, 2021 m. - 16, 2022m. – 27).</a:t>
            </a:r>
          </a:p>
          <a:p>
            <a:pPr eaLnBrk="1" hangingPunct="1"/>
            <a:r>
              <a:rPr lang="lt-LT" altLang="lt-LT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Mažiausias neišlaikymo procentas trejų metų laikotarpyje (2020 m. – 8,3 proc., 2021 m. – 12,5 proc., 2022 m. – 3,7 proc.)</a:t>
            </a:r>
          </a:p>
          <a:p>
            <a:pPr eaLnBrk="1" hangingPunct="1"/>
            <a:endParaRPr lang="lt-LT" altLang="lt-L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72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13" y="0"/>
            <a:ext cx="96678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</TotalTime>
  <Words>3609</Words>
  <Application>Microsoft Office PowerPoint</Application>
  <PresentationFormat>Plačiaekranė</PresentationFormat>
  <Paragraphs>1430</Paragraphs>
  <Slides>37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37</vt:i4>
      </vt:variant>
    </vt:vector>
  </HeadingPairs>
  <TitlesOfParts>
    <vt:vector size="43" baseType="lpstr">
      <vt:lpstr>Batang</vt:lpstr>
      <vt:lpstr>Arial</vt:lpstr>
      <vt:lpstr>Calibri</vt:lpstr>
      <vt:lpstr>Calibri Light</vt:lpstr>
      <vt:lpstr>Times New Roman</vt:lpstr>
      <vt:lpstr>„Office“ tema</vt:lpstr>
      <vt:lpstr>2022 m. valstybinių ir mokyklinių brandos egzaminų rezultatų analizė</vt:lpstr>
      <vt:lpstr>2022 m. valstybinių (VBE) brandos egzaminų rezultatų analizė</vt:lpstr>
      <vt:lpstr>Bendra informacija</vt:lpstr>
      <vt:lpstr>2022 m. Raseinių rajono savivaldybės abiturientų VBE ugdymo turinio dalykų rezultatų pagal  lygius suvestinė (kandidatų sk. ir surinktų balų %) </vt:lpstr>
      <vt:lpstr>2022 metų lietuvių kalbos ir literatūros VBE šalies,  rajono ir mokyklų rezultatai</vt:lpstr>
      <vt:lpstr>Ankstesnių ir 2022 metų Raseinių rajono savivaldybės abiturientų lietuvių kalbos ir literatūros VBE gautų balų vidurkiai</vt:lpstr>
      <vt:lpstr>2018 NMPP*, 2022 metų lietuvių kalbos ir literatūros VBE išlaikymo lygiai</vt:lpstr>
      <vt:lpstr>2022 metų IT VBE šalies,  rajono ir mokyklų rezultatai</vt:lpstr>
      <vt:lpstr>Ankstesnių ir 2022 metų informacinių technologijų VBE  gautų balų vidurkiai</vt:lpstr>
      <vt:lpstr>2022 metų geografijos VBE šalies,  rajono ir mokyklų rezultatai</vt:lpstr>
      <vt:lpstr>Ankstesnių ir 2022 metų geografijos VBE gautų balų vidurkiai</vt:lpstr>
      <vt:lpstr>2022 metų matematikos VBE šalies,  rajono ir mokyklų rezultatai</vt:lpstr>
      <vt:lpstr>Ankstesnių ir 2022 metų matematikos VBE gautų balų vidurkiai</vt:lpstr>
      <vt:lpstr>2018 NMPP, 2022 metų matematikos VBE išlaikymo lygiai</vt:lpstr>
      <vt:lpstr>2022 metų matematikos papildomos pamokos abiturientams</vt:lpstr>
      <vt:lpstr>Pamąstymui</vt:lpstr>
      <vt:lpstr>2022 metų užsienio kalbos (anglų) VBE šalies,  rajono ir mokyklų  rezultatai</vt:lpstr>
      <vt:lpstr>Ankstesnių ir 2022 metų užsienio kalbos (anglų) VBE gautų balų vidurkiai</vt:lpstr>
      <vt:lpstr>2022 metų biologijos VBE šalies,  rajono ir mokyklų rezultatai</vt:lpstr>
      <vt:lpstr>Ankstesnių ir 2022 metų biologijos VBE gautų balų vidurkiai</vt:lpstr>
      <vt:lpstr>2018 NMPP gamtos mokslų, 2022 metų biologijos VBE išlaikymo lygiai</vt:lpstr>
      <vt:lpstr>2022 metų chemijos VBE šalies,  rajono ir mokyklų rezultatai</vt:lpstr>
      <vt:lpstr>Ankstesnių ir 2022 metų chemijos VBE gautų balų vidurkiai</vt:lpstr>
      <vt:lpstr>2022 metų fizikos VBE šalies,  rajono ir mokyklų rezultatai</vt:lpstr>
      <vt:lpstr>Ankstesnių ir 2022 metų fizikos VBE gautų balų vidurkiai</vt:lpstr>
      <vt:lpstr>2022 metų istorijos VBE šalies,  rajono ir mokyklų rezultatai</vt:lpstr>
      <vt:lpstr>Ankstesnių ir 2022 metų istorijos VBE gautų balų vidurkiai</vt:lpstr>
      <vt:lpstr>2018 NMPP socialinių mokslų, 2022 metų istorijos VBE išlaikymo lygiai</vt:lpstr>
      <vt:lpstr>2022 m. mokyklinių (MBE) brandos egzaminų rezultatų analizė</vt:lpstr>
      <vt:lpstr>2022 metų mokyklinių brandos egzaminų rezultatai</vt:lpstr>
      <vt:lpstr>2022 metų mokyklinių brandos egzaminų rezultatai</vt:lpstr>
      <vt:lpstr>2022 metų mokyklinių brandos egzaminų rezultatai</vt:lpstr>
      <vt:lpstr>2022 m. tolesnė Raseinių rajono  mokyklų dešimtokų veikla </vt:lpstr>
      <vt:lpstr>Apibendrinant</vt:lpstr>
      <vt:lpstr>2022 m. tolesnė Raseinių rajono  mokyklų abiturientų veikla </vt:lpstr>
      <vt:lpstr>Apibendrinant</vt:lpstr>
      <vt:lpstr>LR ŠMSM REKOMENDACIJOS*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m. valstybinių brandos egzaminų (VBE) rezultatų analizė</dc:title>
  <dc:creator>Lina Stulgienė</dc:creator>
  <cp:lastModifiedBy>Lina Stulgienė</cp:lastModifiedBy>
  <cp:revision>197</cp:revision>
  <dcterms:created xsi:type="dcterms:W3CDTF">2021-07-26T07:32:07Z</dcterms:created>
  <dcterms:modified xsi:type="dcterms:W3CDTF">2022-09-13T11:33:45Z</dcterms:modified>
</cp:coreProperties>
</file>